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4" r:id="rId2"/>
    <p:sldId id="273" r:id="rId3"/>
    <p:sldId id="256" r:id="rId4"/>
    <p:sldId id="257" r:id="rId5"/>
    <p:sldId id="258" r:id="rId6"/>
    <p:sldId id="262" r:id="rId7"/>
    <p:sldId id="260" r:id="rId8"/>
    <p:sldId id="263" r:id="rId9"/>
    <p:sldId id="261" r:id="rId10"/>
    <p:sldId id="264" r:id="rId11"/>
    <p:sldId id="265" r:id="rId12"/>
    <p:sldId id="266" r:id="rId13"/>
    <p:sldId id="267" r:id="rId14"/>
    <p:sldId id="268" r:id="rId15"/>
    <p:sldId id="269" r:id="rId16"/>
    <p:sldId id="270" r:id="rId17"/>
    <p:sldId id="271" r:id="rId18"/>
    <p:sldId id="272"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wlikowski, Marceli" initials="PM" lastIdx="1" clrIdx="0">
    <p:extLst>
      <p:ext uri="{19B8F6BF-5375-455C-9EA6-DF929625EA0E}">
        <p15:presenceInfo xmlns:p15="http://schemas.microsoft.com/office/powerpoint/2012/main" userId="S::mzp5569@psu.edu::b7e8b180-68bb-49e6-bd6b-7028fe339c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7E9C"/>
    <a:srgbClr val="000000"/>
    <a:srgbClr val="41B5F6"/>
    <a:srgbClr val="E8E8E8"/>
    <a:srgbClr val="042650"/>
    <a:srgbClr val="DCDCDC"/>
    <a:srgbClr val="BEBEBE"/>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7"/>
    <p:restoredTop sz="94537"/>
  </p:normalViewPr>
  <p:slideViewPr>
    <p:cSldViewPr snapToGrid="0" snapToObjects="1">
      <p:cViewPr varScale="1">
        <p:scale>
          <a:sx n="107" d="100"/>
          <a:sy n="107" d="100"/>
        </p:scale>
        <p:origin x="6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01T20:30:57.836" idx="1">
    <p:pos x="6240" y="3520"/>
    <p:text>My friend is at Eberly, different major but she managed to transfer to University Park a semester earlier because she had over 50 credits (including high school ones) and met ETM requirements</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1" Type="http://schemas.openxmlformats.org/officeDocument/2006/relationships/hyperlink" Target="mailto:JLR@stat.psu.edu"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JLR@stat.psu.ed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206975B-697F-0246-9789-189A1A1610A8}">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DISCUSS WITH YOUR ADVISOR EARLIER TRANSFER TO UNIVERSITY PARK</a:t>
          </a:r>
        </a:p>
      </dgm:t>
    </dgm:pt>
    <dgm:pt modelId="{7906D436-0D15-F54B-9C8D-BD2D099DD63A}" type="par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475331AD-6A69-174C-9E69-21807CCC18C6}" type="sib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CONSIDER TAKING SUMMER CLASSES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START WORKING ON ACTUARIAL EXAMS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COMPLETE THE SEQUENCE OF INTRODUCTORY STATISTICS AND MATH COURSES</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rgbClr val="387E9C"/>
        </a:solidFill>
        <a:ln w="76200">
          <a:solidFill>
            <a:srgbClr val="387E9C"/>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4"/>
      <dgm:spPr/>
    </dgm:pt>
    <dgm:pt modelId="{805AEC1E-0535-D642-A803-014449FF1113}" type="pres">
      <dgm:prSet presAssocID="{C7CCDE9F-774F-0948-9CCE-22ADF63578C9}" presName="conn" presStyleLbl="parChTrans1D2" presStyleIdx="0" presStyleCnt="1" custLinFactNeighborX="-5602" custLinFactNeighborY="0"/>
      <dgm:spPr/>
    </dgm:pt>
    <dgm:pt modelId="{F0E9D967-FD2D-794D-9435-A7CCAEC50F9E}" type="pres">
      <dgm:prSet presAssocID="{C7CCDE9F-774F-0948-9CCE-22ADF63578C9}" presName="extraNode" presStyleLbl="node1" presStyleIdx="0" presStyleCnt="4"/>
      <dgm:spPr/>
    </dgm:pt>
    <dgm:pt modelId="{0681ED35-8975-E14E-905D-84FEF26DDA64}" type="pres">
      <dgm:prSet presAssocID="{C7CCDE9F-774F-0948-9CCE-22ADF63578C9}" presName="dstNode" presStyleLbl="node1" presStyleIdx="0" presStyleCnt="4"/>
      <dgm:spPr/>
    </dgm:pt>
    <dgm:pt modelId="{BD17B365-7B0C-724D-8A06-C1317856CB7F}" type="pres">
      <dgm:prSet presAssocID="{0F71584E-B4C0-9B4F-94F2-656E4902CB63}" presName="text_1" presStyleLbl="node1" presStyleIdx="0" presStyleCnt="4">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4"/>
      <dgm:spPr>
        <a:solidFill>
          <a:srgbClr val="387E9C"/>
        </a:solidFill>
        <a:ln w="76200">
          <a:solidFill>
            <a:srgbClr val="387E9C"/>
          </a:solidFill>
        </a:ln>
      </dgm:spPr>
    </dgm:pt>
    <dgm:pt modelId="{DD6B3C29-48F9-0246-93DF-70476968E9EC}" type="pres">
      <dgm:prSet presAssocID="{78A2D7C0-6C45-1A44-B879-BD569C86EDB5}" presName="text_2" presStyleLbl="node1" presStyleIdx="1" presStyleCnt="4">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4"/>
      <dgm:spPr>
        <a:solidFill>
          <a:schemeClr val="bg1"/>
        </a:solidFill>
        <a:ln w="76200">
          <a:solidFill>
            <a:srgbClr val="387E9C"/>
          </a:solidFill>
        </a:ln>
      </dgm:spPr>
    </dgm:pt>
    <dgm:pt modelId="{F99ABE63-471E-8645-9164-05405FD65F4E}" type="pres">
      <dgm:prSet presAssocID="{FFB24108-CECD-DE40-B0F8-C8C3C06E8C25}" presName="text_3" presStyleLbl="node1" presStyleIdx="2" presStyleCnt="4">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4"/>
      <dgm:spPr>
        <a:solidFill>
          <a:schemeClr val="bg1"/>
        </a:solidFill>
        <a:ln w="76200">
          <a:solidFill>
            <a:srgbClr val="387E9C"/>
          </a:solidFill>
        </a:ln>
      </dgm:spPr>
    </dgm:pt>
    <dgm:pt modelId="{0111A54D-8EA8-E040-8EA9-BA1E5663974F}" type="pres">
      <dgm:prSet presAssocID="{8206975B-697F-0246-9789-189A1A1610A8}" presName="text_4" presStyleLbl="node1" presStyleIdx="3" presStyleCnt="4">
        <dgm:presLayoutVars>
          <dgm:bulletEnabled val="1"/>
        </dgm:presLayoutVars>
      </dgm:prSet>
      <dgm:spPr/>
    </dgm:pt>
    <dgm:pt modelId="{4FF122A6-EC41-C243-B5C6-149226224784}" type="pres">
      <dgm:prSet presAssocID="{8206975B-697F-0246-9789-189A1A1610A8}" presName="accent_4" presStyleCnt="0"/>
      <dgm:spPr/>
    </dgm:pt>
    <dgm:pt modelId="{86A0ED17-646E-B04F-A155-6EE531E35225}" type="pres">
      <dgm:prSet presAssocID="{8206975B-697F-0246-9789-189A1A1610A8}" presName="accentRepeatNode" presStyleLbl="solidFgAcc1" presStyleIdx="3" presStyleCnt="4"/>
      <dgm:spPr>
        <a:solidFill>
          <a:schemeClr val="bg1"/>
        </a:solidFill>
        <a:ln w="76200">
          <a:solidFill>
            <a:srgbClr val="387E9C"/>
          </a:solidFill>
        </a:ln>
      </dgm:spPr>
    </dgm:pt>
  </dgm:ptLst>
  <dgm:cxnLst>
    <dgm:cxn modelId="{0C1DF50E-1B76-A042-9951-F28C1038BF17}" srcId="{C7CCDE9F-774F-0948-9CCE-22ADF63578C9}" destId="{8206975B-697F-0246-9789-189A1A1610A8}" srcOrd="3" destOrd="0" parTransId="{7906D436-0D15-F54B-9C8D-BD2D099DD63A}" sibTransId="{475331AD-6A69-174C-9E69-21807CCC18C6}"/>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781476C8-B12C-D144-9B2E-A59194AAFE41}" type="presOf" srcId="{8206975B-697F-0246-9789-189A1A1610A8}" destId="{0111A54D-8EA8-E040-8EA9-BA1E5663974F}"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 modelId="{B058C14E-11ED-E643-8A21-AD3B97A731BA}" type="presParOf" srcId="{D62272D1-5323-4E4D-B1DF-8AFBD29879A0}" destId="{0111A54D-8EA8-E040-8EA9-BA1E5663974F}" srcOrd="7" destOrd="0" presId="urn:microsoft.com/office/officeart/2008/layout/VerticalCurvedList"/>
    <dgm:cxn modelId="{E79BACEF-1853-6A46-B26B-3DF46BB8AD83}" type="presParOf" srcId="{D62272D1-5323-4E4D-B1DF-8AFBD29879A0}" destId="{4FF122A6-EC41-C243-B5C6-149226224784}" srcOrd="8" destOrd="0" presId="urn:microsoft.com/office/officeart/2008/layout/VerticalCurvedList"/>
    <dgm:cxn modelId="{B3816217-EED7-2D41-B3BD-FB197CC86433}" type="presParOf" srcId="{4FF122A6-EC41-C243-B5C6-149226224784}" destId="{86A0ED17-646E-B04F-A155-6EE531E3522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3204E1B-42EE-D444-BD40-561E4B0088F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9FB442B1-B098-6446-8E68-62F9B32A3165}">
      <dgm:prSet phldrT="[Text]" custT="1"/>
      <dgm:spPr>
        <a:solidFill>
          <a:srgbClr val="41B5F6"/>
        </a:solidFill>
      </dgm:spPr>
      <dgm:t>
        <a:bodyPr/>
        <a:lstStyle/>
        <a:p>
          <a:r>
            <a:rPr lang="en-US" sz="2800" dirty="0">
              <a:solidFill>
                <a:schemeClr val="bg1"/>
              </a:solidFill>
              <a:latin typeface="Arial" panose="020B0604020202020204" pitchFamily="34" charset="0"/>
              <a:cs typeface="Arial" panose="020B0604020202020204" pitchFamily="34" charset="0"/>
            </a:rPr>
            <a:t>Actuarial Career Fair</a:t>
          </a:r>
        </a:p>
        <a:p>
          <a:r>
            <a:rPr lang="en-US" sz="1600" dirty="0">
              <a:solidFill>
                <a:schemeClr val="bg1"/>
              </a:solidFill>
              <a:latin typeface="Arial" panose="020B0604020202020204" pitchFamily="34" charset="0"/>
              <a:cs typeface="Arial" panose="020B0604020202020204" pitchFamily="34" charset="0"/>
            </a:rPr>
            <a:t>You are welcomed to attend and meet employers</a:t>
          </a:r>
        </a:p>
      </dgm:t>
    </dgm:pt>
    <dgm:pt modelId="{27B5CF2C-BB9C-CA4E-8063-FE4497D75697}" type="parTrans" cxnId="{01C81036-A35E-A243-B6D0-35A12140B52B}">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831F86D6-04A7-714E-94B1-B517FFAE122A}" type="sibTrans" cxnId="{01C81036-A35E-A243-B6D0-35A12140B52B}">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ED8792F0-458E-F04C-A85C-06EEF87C9D07}">
      <dgm:prSet phldrT="[Text]" custT="1"/>
      <dgm:spPr>
        <a:solidFill>
          <a:srgbClr val="41B5F6"/>
        </a:solidFill>
      </dgm:spPr>
      <dgm:t>
        <a:bodyPr/>
        <a:lstStyle/>
        <a:p>
          <a:r>
            <a:rPr lang="en-US" sz="2800" dirty="0">
              <a:solidFill>
                <a:schemeClr val="bg1"/>
              </a:solidFill>
              <a:latin typeface="Arial" panose="020B0604020202020204" pitchFamily="34" charset="0"/>
              <a:cs typeface="Arial" panose="020B0604020202020204" pitchFamily="34" charset="0"/>
            </a:rPr>
            <a:t>Mentorship Program</a:t>
          </a:r>
        </a:p>
        <a:p>
          <a:r>
            <a:rPr lang="en-US" sz="1600" dirty="0">
              <a:solidFill>
                <a:schemeClr val="bg1"/>
              </a:solidFill>
              <a:latin typeface="Arial" panose="020B0604020202020204" pitchFamily="34" charset="0"/>
              <a:cs typeface="Arial" panose="020B0604020202020204" pitchFamily="34" charset="0"/>
            </a:rPr>
            <a:t>We will pair you up with mentor that will help you succeed</a:t>
          </a:r>
        </a:p>
      </dgm:t>
    </dgm:pt>
    <dgm:pt modelId="{98466D02-BA9B-9846-BA96-D0029FA8F532}" type="parTrans" cxnId="{2C4EA57F-1BE4-0B4B-9C05-89AC26C34967}">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D766AB44-DE7A-3240-977A-917469E31AC5}" type="sibTrans" cxnId="{2C4EA57F-1BE4-0B4B-9C05-89AC26C34967}">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4664F07F-9A5F-3D4C-BE5F-0DA026960465}">
      <dgm:prSet phldrT="[Text]" custT="1"/>
      <dgm:spPr>
        <a:solidFill>
          <a:srgbClr val="41B5F6"/>
        </a:solidFill>
      </dgm:spPr>
      <dgm:t>
        <a:bodyPr/>
        <a:lstStyle/>
        <a:p>
          <a:r>
            <a:rPr lang="en-US" sz="2800" dirty="0">
              <a:solidFill>
                <a:schemeClr val="bg1"/>
              </a:solidFill>
              <a:latin typeface="Arial" panose="020B0604020202020204" pitchFamily="34" charset="0"/>
              <a:cs typeface="Arial" panose="020B0604020202020204" pitchFamily="34" charset="0"/>
            </a:rPr>
            <a:t>Social and corporate events</a:t>
          </a:r>
        </a:p>
        <a:p>
          <a:r>
            <a:rPr lang="en-US" sz="1600" dirty="0">
              <a:solidFill>
                <a:schemeClr val="bg1"/>
              </a:solidFill>
              <a:latin typeface="Arial" panose="020B0604020202020204" pitchFamily="34" charset="0"/>
              <a:cs typeface="Arial" panose="020B0604020202020204" pitchFamily="34" charset="0"/>
            </a:rPr>
            <a:t>Join us if you are around</a:t>
          </a:r>
        </a:p>
      </dgm:t>
    </dgm:pt>
    <dgm:pt modelId="{6123AB63-E6C0-9E4D-8FA1-3A0CBA2970AA}" type="parTrans" cxnId="{05794FBB-17DB-6940-AB93-9A809832E1FA}">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62783A58-4E75-5A4B-BADF-E2BBCD0E613F}" type="sibTrans" cxnId="{05794FBB-17DB-6940-AB93-9A809832E1FA}">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C01F8432-2E44-D946-BB69-AC7E1AE6B35A}">
      <dgm:prSet phldrT="[Text]" custT="1"/>
      <dgm:spPr>
        <a:solidFill>
          <a:srgbClr val="41B5F6"/>
        </a:solidFill>
      </dgm:spPr>
      <dgm:t>
        <a:bodyPr/>
        <a:lstStyle/>
        <a:p>
          <a:r>
            <a:rPr lang="en-US" sz="2800" dirty="0">
              <a:solidFill>
                <a:schemeClr val="bg1"/>
              </a:solidFill>
              <a:latin typeface="Arial" panose="020B0604020202020204" pitchFamily="34" charset="0"/>
              <a:cs typeface="Arial" panose="020B0604020202020204" pitchFamily="34" charset="0"/>
            </a:rPr>
            <a:t>Resume Book </a:t>
          </a:r>
        </a:p>
        <a:p>
          <a:r>
            <a:rPr lang="en-US" sz="1600" dirty="0">
              <a:solidFill>
                <a:schemeClr val="bg1"/>
              </a:solidFill>
              <a:latin typeface="Arial" panose="020B0604020202020204" pitchFamily="34" charset="0"/>
              <a:cs typeface="Arial" panose="020B0604020202020204" pitchFamily="34" charset="0"/>
            </a:rPr>
            <a:t>Be included in the resume book that we send to recruiters</a:t>
          </a:r>
          <a:endParaRPr lang="en-US" sz="2400" dirty="0">
            <a:solidFill>
              <a:schemeClr val="bg1"/>
            </a:solidFill>
            <a:latin typeface="Arial" panose="020B0604020202020204" pitchFamily="34" charset="0"/>
            <a:cs typeface="Arial" panose="020B0604020202020204" pitchFamily="34" charset="0"/>
          </a:endParaRPr>
        </a:p>
      </dgm:t>
    </dgm:pt>
    <dgm:pt modelId="{63ABC1CA-60F8-EC4A-BBE1-7FDBE1373759}" type="parTrans" cxnId="{F6936670-0DE1-6344-98A7-50FBE3DC7FAE}">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53852D9E-DB64-CE4E-B0B0-70E5C9C868D3}" type="sibTrans" cxnId="{F6936670-0DE1-6344-98A7-50FBE3DC7FAE}">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DCCEF508-3D60-464D-AA3A-19031C02A665}">
      <dgm:prSet phldrT="[Text]" custT="1"/>
      <dgm:spPr>
        <a:solidFill>
          <a:srgbClr val="41B5F6"/>
        </a:solidFill>
      </dgm:spPr>
      <dgm:t>
        <a:bodyPr/>
        <a:lstStyle/>
        <a:p>
          <a:r>
            <a:rPr lang="en-US" sz="2800" dirty="0">
              <a:solidFill>
                <a:schemeClr val="bg1"/>
              </a:solidFill>
              <a:latin typeface="Arial" panose="020B0604020202020204" pitchFamily="34" charset="0"/>
              <a:cs typeface="Arial" panose="020B0604020202020204" pitchFamily="34" charset="0"/>
            </a:rPr>
            <a:t>Resume support </a:t>
          </a:r>
        </a:p>
        <a:p>
          <a:r>
            <a:rPr lang="en-US" sz="1600" dirty="0">
              <a:solidFill>
                <a:schemeClr val="bg1"/>
              </a:solidFill>
              <a:latin typeface="Arial" panose="020B0604020202020204" pitchFamily="34" charset="0"/>
              <a:cs typeface="Arial" panose="020B0604020202020204" pitchFamily="34" charset="0"/>
            </a:rPr>
            <a:t>Just email us your resume and we will look over it for you</a:t>
          </a:r>
          <a:endParaRPr lang="en-US" sz="2400" dirty="0">
            <a:solidFill>
              <a:schemeClr val="bg1"/>
            </a:solidFill>
            <a:latin typeface="Arial" panose="020B0604020202020204" pitchFamily="34" charset="0"/>
            <a:cs typeface="Arial" panose="020B0604020202020204" pitchFamily="34" charset="0"/>
          </a:endParaRPr>
        </a:p>
      </dgm:t>
    </dgm:pt>
    <dgm:pt modelId="{0D136FE2-AB2E-3D46-95CE-C7CB7AEAD1F9}" type="parTrans" cxnId="{B72C56EB-89EC-844F-AF1D-3CD76E0C0A5B}">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1A0BD231-7BC2-064E-8DE1-4A23F2752FDD}" type="sibTrans" cxnId="{B72C56EB-89EC-844F-AF1D-3CD76E0C0A5B}">
      <dgm:prSet/>
      <dgm:spPr/>
      <dgm:t>
        <a:bodyPr/>
        <a:lstStyle/>
        <a:p>
          <a:endParaRPr lang="en-US">
            <a:solidFill>
              <a:srgbClr val="41B5F6"/>
            </a:solidFill>
            <a:latin typeface="Arial" panose="020B0604020202020204" pitchFamily="34" charset="0"/>
            <a:cs typeface="Arial" panose="020B0604020202020204" pitchFamily="34" charset="0"/>
          </a:endParaRPr>
        </a:p>
      </dgm:t>
    </dgm:pt>
    <dgm:pt modelId="{F2BCBE03-C0CE-5C48-8056-1F102DD47002}" type="pres">
      <dgm:prSet presAssocID="{63204E1B-42EE-D444-BD40-561E4B0088FC}" presName="diagram" presStyleCnt="0">
        <dgm:presLayoutVars>
          <dgm:dir/>
          <dgm:resizeHandles val="exact"/>
        </dgm:presLayoutVars>
      </dgm:prSet>
      <dgm:spPr/>
    </dgm:pt>
    <dgm:pt modelId="{90B21358-90F4-0D4F-9BA4-05212E36DE57}" type="pres">
      <dgm:prSet presAssocID="{9FB442B1-B098-6446-8E68-62F9B32A3165}" presName="node" presStyleLbl="node1" presStyleIdx="0" presStyleCnt="5">
        <dgm:presLayoutVars>
          <dgm:bulletEnabled val="1"/>
        </dgm:presLayoutVars>
      </dgm:prSet>
      <dgm:spPr/>
    </dgm:pt>
    <dgm:pt modelId="{5C851747-76FD-9D4F-8275-A232E209CEBD}" type="pres">
      <dgm:prSet presAssocID="{831F86D6-04A7-714E-94B1-B517FFAE122A}" presName="sibTrans" presStyleCnt="0"/>
      <dgm:spPr/>
    </dgm:pt>
    <dgm:pt modelId="{68D81E01-69EC-ED45-A2E0-6FA8F9A9CB4B}" type="pres">
      <dgm:prSet presAssocID="{ED8792F0-458E-F04C-A85C-06EEF87C9D07}" presName="node" presStyleLbl="node1" presStyleIdx="1" presStyleCnt="5">
        <dgm:presLayoutVars>
          <dgm:bulletEnabled val="1"/>
        </dgm:presLayoutVars>
      </dgm:prSet>
      <dgm:spPr/>
    </dgm:pt>
    <dgm:pt modelId="{CDEF1A86-0042-9C45-9C08-0785EE343837}" type="pres">
      <dgm:prSet presAssocID="{D766AB44-DE7A-3240-977A-917469E31AC5}" presName="sibTrans" presStyleCnt="0"/>
      <dgm:spPr/>
    </dgm:pt>
    <dgm:pt modelId="{E593F7A1-68AC-B749-B3E3-6ADB50D05684}" type="pres">
      <dgm:prSet presAssocID="{4664F07F-9A5F-3D4C-BE5F-0DA026960465}" presName="node" presStyleLbl="node1" presStyleIdx="2" presStyleCnt="5">
        <dgm:presLayoutVars>
          <dgm:bulletEnabled val="1"/>
        </dgm:presLayoutVars>
      </dgm:prSet>
      <dgm:spPr/>
    </dgm:pt>
    <dgm:pt modelId="{0C016B95-2E79-194D-9F84-8ACF741E556C}" type="pres">
      <dgm:prSet presAssocID="{62783A58-4E75-5A4B-BADF-E2BBCD0E613F}" presName="sibTrans" presStyleCnt="0"/>
      <dgm:spPr/>
    </dgm:pt>
    <dgm:pt modelId="{F8495371-B635-0A4D-892F-4AE04C8C1F81}" type="pres">
      <dgm:prSet presAssocID="{C01F8432-2E44-D946-BB69-AC7E1AE6B35A}" presName="node" presStyleLbl="node1" presStyleIdx="3" presStyleCnt="5">
        <dgm:presLayoutVars>
          <dgm:bulletEnabled val="1"/>
        </dgm:presLayoutVars>
      </dgm:prSet>
      <dgm:spPr/>
    </dgm:pt>
    <dgm:pt modelId="{12AD7BA7-C66B-004F-A192-37D2641B1FF0}" type="pres">
      <dgm:prSet presAssocID="{53852D9E-DB64-CE4E-B0B0-70E5C9C868D3}" presName="sibTrans" presStyleCnt="0"/>
      <dgm:spPr/>
    </dgm:pt>
    <dgm:pt modelId="{4E6F0952-079F-3F44-B011-7C6D53878687}" type="pres">
      <dgm:prSet presAssocID="{DCCEF508-3D60-464D-AA3A-19031C02A665}" presName="node" presStyleLbl="node1" presStyleIdx="4" presStyleCnt="5">
        <dgm:presLayoutVars>
          <dgm:bulletEnabled val="1"/>
        </dgm:presLayoutVars>
      </dgm:prSet>
      <dgm:spPr/>
    </dgm:pt>
  </dgm:ptLst>
  <dgm:cxnLst>
    <dgm:cxn modelId="{01C81036-A35E-A243-B6D0-35A12140B52B}" srcId="{63204E1B-42EE-D444-BD40-561E4B0088FC}" destId="{9FB442B1-B098-6446-8E68-62F9B32A3165}" srcOrd="0" destOrd="0" parTransId="{27B5CF2C-BB9C-CA4E-8063-FE4497D75697}" sibTransId="{831F86D6-04A7-714E-94B1-B517FFAE122A}"/>
    <dgm:cxn modelId="{C9C3C147-8EFB-4C48-A02E-DBAEE1FB4D49}" type="presOf" srcId="{63204E1B-42EE-D444-BD40-561E4B0088FC}" destId="{F2BCBE03-C0CE-5C48-8056-1F102DD47002}" srcOrd="0" destOrd="0" presId="urn:microsoft.com/office/officeart/2005/8/layout/default"/>
    <dgm:cxn modelId="{76DBC764-B804-1B4D-A84A-B2A07EA21691}" type="presOf" srcId="{4664F07F-9A5F-3D4C-BE5F-0DA026960465}" destId="{E593F7A1-68AC-B749-B3E3-6ADB50D05684}" srcOrd="0" destOrd="0" presId="urn:microsoft.com/office/officeart/2005/8/layout/default"/>
    <dgm:cxn modelId="{897D746A-2F27-9248-8CC1-30CEB296CF98}" type="presOf" srcId="{9FB442B1-B098-6446-8E68-62F9B32A3165}" destId="{90B21358-90F4-0D4F-9BA4-05212E36DE57}" srcOrd="0" destOrd="0" presId="urn:microsoft.com/office/officeart/2005/8/layout/default"/>
    <dgm:cxn modelId="{6496FB6B-8105-6A49-ACEB-4069ABA78D65}" type="presOf" srcId="{DCCEF508-3D60-464D-AA3A-19031C02A665}" destId="{4E6F0952-079F-3F44-B011-7C6D53878687}" srcOrd="0" destOrd="0" presId="urn:microsoft.com/office/officeart/2005/8/layout/default"/>
    <dgm:cxn modelId="{F6936670-0DE1-6344-98A7-50FBE3DC7FAE}" srcId="{63204E1B-42EE-D444-BD40-561E4B0088FC}" destId="{C01F8432-2E44-D946-BB69-AC7E1AE6B35A}" srcOrd="3" destOrd="0" parTransId="{63ABC1CA-60F8-EC4A-BBE1-7FDBE1373759}" sibTransId="{53852D9E-DB64-CE4E-B0B0-70E5C9C868D3}"/>
    <dgm:cxn modelId="{1A4C4974-9AF4-9F46-BB70-21893C0502C6}" type="presOf" srcId="{C01F8432-2E44-D946-BB69-AC7E1AE6B35A}" destId="{F8495371-B635-0A4D-892F-4AE04C8C1F81}" srcOrd="0" destOrd="0" presId="urn:microsoft.com/office/officeart/2005/8/layout/default"/>
    <dgm:cxn modelId="{2C4EA57F-1BE4-0B4B-9C05-89AC26C34967}" srcId="{63204E1B-42EE-D444-BD40-561E4B0088FC}" destId="{ED8792F0-458E-F04C-A85C-06EEF87C9D07}" srcOrd="1" destOrd="0" parTransId="{98466D02-BA9B-9846-BA96-D0029FA8F532}" sibTransId="{D766AB44-DE7A-3240-977A-917469E31AC5}"/>
    <dgm:cxn modelId="{05794FBB-17DB-6940-AB93-9A809832E1FA}" srcId="{63204E1B-42EE-D444-BD40-561E4B0088FC}" destId="{4664F07F-9A5F-3D4C-BE5F-0DA026960465}" srcOrd="2" destOrd="0" parTransId="{6123AB63-E6C0-9E4D-8FA1-3A0CBA2970AA}" sibTransId="{62783A58-4E75-5A4B-BADF-E2BBCD0E613F}"/>
    <dgm:cxn modelId="{4EC358C6-5316-3546-87F1-1184DC3B6AB8}" type="presOf" srcId="{ED8792F0-458E-F04C-A85C-06EEF87C9D07}" destId="{68D81E01-69EC-ED45-A2E0-6FA8F9A9CB4B}" srcOrd="0" destOrd="0" presId="urn:microsoft.com/office/officeart/2005/8/layout/default"/>
    <dgm:cxn modelId="{B72C56EB-89EC-844F-AF1D-3CD76E0C0A5B}" srcId="{63204E1B-42EE-D444-BD40-561E4B0088FC}" destId="{DCCEF508-3D60-464D-AA3A-19031C02A665}" srcOrd="4" destOrd="0" parTransId="{0D136FE2-AB2E-3D46-95CE-C7CB7AEAD1F9}" sibTransId="{1A0BD231-7BC2-064E-8DE1-4A23F2752FDD}"/>
    <dgm:cxn modelId="{A636C5E7-06F0-4843-B1A0-6BC7A6C08FDA}" type="presParOf" srcId="{F2BCBE03-C0CE-5C48-8056-1F102DD47002}" destId="{90B21358-90F4-0D4F-9BA4-05212E36DE57}" srcOrd="0" destOrd="0" presId="urn:microsoft.com/office/officeart/2005/8/layout/default"/>
    <dgm:cxn modelId="{11BF7411-CFF0-1943-81D6-93D0F188412E}" type="presParOf" srcId="{F2BCBE03-C0CE-5C48-8056-1F102DD47002}" destId="{5C851747-76FD-9D4F-8275-A232E209CEBD}" srcOrd="1" destOrd="0" presId="urn:microsoft.com/office/officeart/2005/8/layout/default"/>
    <dgm:cxn modelId="{FB678DAB-4671-BE42-A7E4-EE0125D7FFB3}" type="presParOf" srcId="{F2BCBE03-C0CE-5C48-8056-1F102DD47002}" destId="{68D81E01-69EC-ED45-A2E0-6FA8F9A9CB4B}" srcOrd="2" destOrd="0" presId="urn:microsoft.com/office/officeart/2005/8/layout/default"/>
    <dgm:cxn modelId="{8B210D48-404B-FA47-8FFD-1C86C74AE8E4}" type="presParOf" srcId="{F2BCBE03-C0CE-5C48-8056-1F102DD47002}" destId="{CDEF1A86-0042-9C45-9C08-0785EE343837}" srcOrd="3" destOrd="0" presId="urn:microsoft.com/office/officeart/2005/8/layout/default"/>
    <dgm:cxn modelId="{96D60DAD-0FFE-8E4F-AED1-6CB3B13A6AF4}" type="presParOf" srcId="{F2BCBE03-C0CE-5C48-8056-1F102DD47002}" destId="{E593F7A1-68AC-B749-B3E3-6ADB50D05684}" srcOrd="4" destOrd="0" presId="urn:microsoft.com/office/officeart/2005/8/layout/default"/>
    <dgm:cxn modelId="{3954E151-B780-434B-B79A-C32D3099DB1B}" type="presParOf" srcId="{F2BCBE03-C0CE-5C48-8056-1F102DD47002}" destId="{0C016B95-2E79-194D-9F84-8ACF741E556C}" srcOrd="5" destOrd="0" presId="urn:microsoft.com/office/officeart/2005/8/layout/default"/>
    <dgm:cxn modelId="{ED02937D-5AF4-B840-9264-85CB648AFA2C}" type="presParOf" srcId="{F2BCBE03-C0CE-5C48-8056-1F102DD47002}" destId="{F8495371-B635-0A4D-892F-4AE04C8C1F81}" srcOrd="6" destOrd="0" presId="urn:microsoft.com/office/officeart/2005/8/layout/default"/>
    <dgm:cxn modelId="{01EF746F-6870-684B-9FCF-48CD2E927197}" type="presParOf" srcId="{F2BCBE03-C0CE-5C48-8056-1F102DD47002}" destId="{12AD7BA7-C66B-004F-A192-37D2641B1FF0}" srcOrd="7" destOrd="0" presId="urn:microsoft.com/office/officeart/2005/8/layout/default"/>
    <dgm:cxn modelId="{D0F2AC59-8D69-414E-89DA-594625AA6F10}" type="presParOf" srcId="{F2BCBE03-C0CE-5C48-8056-1F102DD47002}" destId="{4E6F0952-079F-3F44-B011-7C6D53878687}"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87CB47-66B4-8342-AD95-814EC3DF9D86}"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US"/>
        </a:p>
      </dgm:t>
    </dgm:pt>
    <dgm:pt modelId="{ECD9BF02-E35C-F645-89C8-7B96EA5229C2}">
      <dgm:prSet phldrT="[Text]" custT="1"/>
      <dgm:spPr>
        <a:solidFill>
          <a:srgbClr val="E8E8E8"/>
        </a:solidFill>
      </dgm:spPr>
      <dgm:t>
        <a:bodyPr/>
        <a:lstStyle/>
        <a:p>
          <a:pPr>
            <a:lnSpc>
              <a:spcPct val="100000"/>
            </a:lnSpc>
            <a:spcAft>
              <a:spcPts val="0"/>
            </a:spcAft>
          </a:pPr>
          <a:r>
            <a:rPr lang="en-US" sz="1800" kern="1200" dirty="0">
              <a:solidFill>
                <a:srgbClr val="042650"/>
              </a:solidFill>
              <a:latin typeface="Arial" panose="020B0604020202020204" pitchFamily="34" charset="0"/>
              <a:ea typeface="+mn-ea"/>
              <a:cs typeface="Arial" panose="020B0604020202020204" pitchFamily="34" charset="0"/>
            </a:rPr>
            <a:t>MATH 140 (Calc I)</a:t>
          </a:r>
        </a:p>
        <a:p>
          <a:pPr>
            <a:lnSpc>
              <a:spcPct val="90000"/>
            </a:lnSpc>
            <a:spcAft>
              <a:spcPct val="35000"/>
            </a:spcAft>
          </a:pPr>
          <a:r>
            <a:rPr lang="en-US" sz="1200" b="0" i="0" u="none" kern="1200" dirty="0">
              <a:solidFill>
                <a:srgbClr val="387E9C"/>
              </a:solidFill>
              <a:latin typeface="Arial" panose="020B0604020202020204" pitchFamily="34" charset="0"/>
              <a:cs typeface="Arial" panose="020B0604020202020204" pitchFamily="34" charset="0"/>
            </a:rPr>
            <a:t>Actuarial students often get a 5 in the AP Calculus Exam and can skip MATH 140 and go right into MATH 141.</a:t>
          </a:r>
          <a:endParaRPr lang="en-US" sz="1200" kern="1200" dirty="0">
            <a:solidFill>
              <a:srgbClr val="387E9C"/>
            </a:solidFill>
            <a:latin typeface="Arial" panose="020B0604020202020204" pitchFamily="34" charset="0"/>
            <a:cs typeface="Arial" panose="020B0604020202020204" pitchFamily="34" charset="0"/>
          </a:endParaRPr>
        </a:p>
      </dgm:t>
    </dgm:pt>
    <dgm:pt modelId="{C0779C1E-89CD-BD49-8400-872A4A023970}" type="parTrans" cxnId="{DA3FEF33-325C-984F-AF83-38E94F1A8531}">
      <dgm:prSet/>
      <dgm:spPr/>
      <dgm:t>
        <a:bodyPr/>
        <a:lstStyle/>
        <a:p>
          <a:endParaRPr lang="en-US" sz="1600"/>
        </a:p>
      </dgm:t>
    </dgm:pt>
    <dgm:pt modelId="{A0AE089A-C305-8D4B-B238-C1895AC0EFC2}" type="sibTrans" cxnId="{DA3FEF33-325C-984F-AF83-38E94F1A8531}">
      <dgm:prSet/>
      <dgm:spPr>
        <a:solidFill>
          <a:srgbClr val="387E9C"/>
        </a:solidFill>
      </dgm:spPr>
      <dgm:t>
        <a:bodyPr/>
        <a:lstStyle/>
        <a:p>
          <a:endParaRPr lang="en-US" sz="1600">
            <a:solidFill>
              <a:srgbClr val="387E9C"/>
            </a:solidFill>
          </a:endParaRPr>
        </a:p>
      </dgm:t>
    </dgm:pt>
    <dgm:pt modelId="{777D4F3B-00C4-2C42-94B7-44107EBC9348}">
      <dgm:prSet phldrT="[Text]" custT="1"/>
      <dgm:spPr>
        <a:solidFill>
          <a:srgbClr val="E8E8E8"/>
        </a:solidFill>
      </dgm:spPr>
      <dgm:t>
        <a:bodyPr/>
        <a:lstStyle/>
        <a:p>
          <a:r>
            <a:rPr lang="en-US" sz="1800" dirty="0">
              <a:solidFill>
                <a:srgbClr val="042650"/>
              </a:solidFill>
              <a:latin typeface="Arial" panose="020B0604020202020204" pitchFamily="34" charset="0"/>
              <a:cs typeface="Arial" panose="020B0604020202020204" pitchFamily="34" charset="0"/>
            </a:rPr>
            <a:t>MATH 141 (Calc II)</a:t>
          </a:r>
        </a:p>
      </dgm:t>
    </dgm:pt>
    <dgm:pt modelId="{35EEFEE6-31DD-994B-BA47-DAE2D6E699EF}" type="parTrans" cxnId="{11E0C6D3-4505-4144-82AD-0B5ED6AE4DA8}">
      <dgm:prSet/>
      <dgm:spPr/>
      <dgm:t>
        <a:bodyPr/>
        <a:lstStyle/>
        <a:p>
          <a:endParaRPr lang="en-US" sz="1600"/>
        </a:p>
      </dgm:t>
    </dgm:pt>
    <dgm:pt modelId="{F5885716-A2C4-A341-ADD5-E0EA24934B64}" type="sibTrans" cxnId="{11E0C6D3-4505-4144-82AD-0B5ED6AE4DA8}">
      <dgm:prSet/>
      <dgm:spPr>
        <a:solidFill>
          <a:srgbClr val="387E9C"/>
        </a:solidFill>
      </dgm:spPr>
      <dgm:t>
        <a:bodyPr/>
        <a:lstStyle/>
        <a:p>
          <a:endParaRPr lang="en-US" sz="1600">
            <a:solidFill>
              <a:srgbClr val="387E9C"/>
            </a:solidFill>
          </a:endParaRPr>
        </a:p>
      </dgm:t>
    </dgm:pt>
    <dgm:pt modelId="{F2D08D01-378B-C64C-B5F5-2514C87CCD2D}">
      <dgm:prSet phldrT="[Text]" custT="1"/>
      <dgm:spPr>
        <a:pattFill prst="lgCheck">
          <a:fgClr>
            <a:srgbClr val="E8E8E8"/>
          </a:fgClr>
          <a:bgClr>
            <a:srgbClr val="DCDCDC"/>
          </a:bgClr>
        </a:pattFill>
      </dgm:spPr>
      <dgm:t>
        <a:bodyPr/>
        <a:lstStyle/>
        <a:p>
          <a:pPr>
            <a:spcAft>
              <a:spcPts val="0"/>
            </a:spcAft>
          </a:pPr>
          <a:r>
            <a:rPr lang="en-US" sz="1800" dirty="0">
              <a:solidFill>
                <a:srgbClr val="042650"/>
              </a:solidFill>
              <a:latin typeface="Arial" panose="020B0604020202020204" pitchFamily="34" charset="0"/>
              <a:cs typeface="Arial" panose="020B0604020202020204" pitchFamily="34" charset="0"/>
            </a:rPr>
            <a:t>MATH 231/230 (Calc III)</a:t>
          </a:r>
        </a:p>
        <a:p>
          <a:pPr>
            <a:spcAft>
              <a:spcPct val="35000"/>
            </a:spcAft>
          </a:pPr>
          <a:r>
            <a:rPr lang="en-US" sz="1200" dirty="0">
              <a:solidFill>
                <a:srgbClr val="387E9C"/>
              </a:solidFill>
              <a:latin typeface="Arial" panose="020B0604020202020204" pitchFamily="34" charset="0"/>
              <a:cs typeface="Arial" panose="020B0604020202020204" pitchFamily="34" charset="0"/>
            </a:rPr>
            <a:t>Math 230 is a course combining Math 231 (Calculus of Several Variables) and MATH 232 (Integral Vector Calculus). Smeal students are not required to take MATH 232. </a:t>
          </a:r>
        </a:p>
      </dgm:t>
    </dgm:pt>
    <dgm:pt modelId="{1D0A23CA-1243-A940-83B7-7A738360498A}" type="parTrans" cxnId="{ED63F455-4B99-7143-B99D-454EFBB6B0CA}">
      <dgm:prSet/>
      <dgm:spPr/>
      <dgm:t>
        <a:bodyPr/>
        <a:lstStyle/>
        <a:p>
          <a:endParaRPr lang="en-US" sz="1600"/>
        </a:p>
      </dgm:t>
    </dgm:pt>
    <dgm:pt modelId="{CBB70B7B-BE50-114D-AA0B-4A4EF2D0AFC8}" type="sibTrans" cxnId="{ED63F455-4B99-7143-B99D-454EFBB6B0CA}">
      <dgm:prSet/>
      <dgm:spPr>
        <a:solidFill>
          <a:srgbClr val="387E9C"/>
        </a:solidFill>
      </dgm:spPr>
      <dgm:t>
        <a:bodyPr/>
        <a:lstStyle/>
        <a:p>
          <a:endParaRPr lang="en-US" sz="1600">
            <a:solidFill>
              <a:srgbClr val="387E9C"/>
            </a:solidFill>
          </a:endParaRPr>
        </a:p>
      </dgm:t>
    </dgm:pt>
    <dgm:pt modelId="{097AEB37-C257-1646-BC3D-8DA8BEAF5EF6}">
      <dgm:prSet phldrT="[Text]" custT="1"/>
      <dgm:spPr>
        <a:pattFill prst="lgCheck">
          <a:fgClr>
            <a:srgbClr val="E8E8E8"/>
          </a:fgClr>
          <a:bgClr>
            <a:srgbClr val="DCDCDC"/>
          </a:bgClr>
        </a:pattFill>
      </dgm:spPr>
      <dgm:t>
        <a:bodyPr lIns="274320" tIns="274320" rIns="274320" bIns="274320"/>
        <a:lstStyle/>
        <a:p>
          <a:pPr>
            <a:spcAft>
              <a:spcPts val="0"/>
            </a:spcAft>
          </a:pPr>
          <a:r>
            <a:rPr lang="en-US" sz="1800" dirty="0">
              <a:solidFill>
                <a:srgbClr val="042650"/>
              </a:solidFill>
              <a:latin typeface="Arial" panose="020B0604020202020204" pitchFamily="34" charset="0"/>
              <a:cs typeface="Arial" panose="020B0604020202020204" pitchFamily="34" charset="0"/>
            </a:rPr>
            <a:t>STAT 414/MATH 414</a:t>
          </a:r>
        </a:p>
        <a:p>
          <a:pPr>
            <a:spcAft>
              <a:spcPct val="35000"/>
            </a:spcAft>
          </a:pPr>
          <a:r>
            <a:rPr lang="en-US" sz="1200" dirty="0">
              <a:solidFill>
                <a:srgbClr val="387E9C"/>
              </a:solidFill>
              <a:latin typeface="Arial" panose="020B0604020202020204" pitchFamily="34" charset="0"/>
              <a:cs typeface="Arial" panose="020B0604020202020204" pitchFamily="34" charset="0"/>
            </a:rPr>
            <a:t>If your commonwealth campus does not offer this course you can take it through World Campus. </a:t>
          </a:r>
          <a:r>
            <a:rPr lang="en-US" sz="1200" b="0" i="0" u="none" dirty="0">
              <a:solidFill>
                <a:srgbClr val="387E9C"/>
              </a:solidFill>
              <a:latin typeface="Arial" panose="020B0604020202020204" pitchFamily="34" charset="0"/>
              <a:cs typeface="Arial" panose="020B0604020202020204" pitchFamily="34" charset="0"/>
            </a:rPr>
            <a:t>If you need to take STAT 414 from the World Campus and can’t register for it, provide Statistics Professor James L Rosenberger </a:t>
          </a:r>
          <a:r>
            <a:rPr lang="en-US" sz="1200" b="0" i="0" dirty="0">
              <a:solidFill>
                <a:srgbClr val="387E9C"/>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JLR@stat.psu.edu</a:t>
          </a:r>
          <a:r>
            <a:rPr lang="en-US" sz="1200" b="0" i="0" u="none" dirty="0">
              <a:solidFill>
                <a:srgbClr val="387E9C"/>
              </a:solidFill>
              <a:latin typeface="Arial" panose="020B0604020202020204" pitchFamily="34" charset="0"/>
              <a:cs typeface="Arial" panose="020B0604020202020204" pitchFamily="34" charset="0"/>
            </a:rPr>
            <a:t>  your GPA, Calculus grades, and Student ID number, so that he can enroll you (if your grades are good enough).</a:t>
          </a:r>
          <a:endParaRPr lang="en-US" sz="1200" dirty="0">
            <a:solidFill>
              <a:srgbClr val="387E9C"/>
            </a:solidFill>
            <a:latin typeface="Arial" panose="020B0604020202020204" pitchFamily="34" charset="0"/>
            <a:cs typeface="Arial" panose="020B0604020202020204" pitchFamily="34" charset="0"/>
          </a:endParaRPr>
        </a:p>
      </dgm:t>
    </dgm:pt>
    <dgm:pt modelId="{54B925C4-FEF0-7B44-8C88-458106F819C1}" type="parTrans" cxnId="{3BB93C11-2566-D546-B3F9-0D913D88BDF8}">
      <dgm:prSet/>
      <dgm:spPr/>
      <dgm:t>
        <a:bodyPr/>
        <a:lstStyle/>
        <a:p>
          <a:endParaRPr lang="en-US" sz="1600"/>
        </a:p>
      </dgm:t>
    </dgm:pt>
    <dgm:pt modelId="{D12BBE6E-CCEF-3B41-B773-0E1F27A3D580}" type="sibTrans" cxnId="{3BB93C11-2566-D546-B3F9-0D913D88BDF8}">
      <dgm:prSet/>
      <dgm:spPr>
        <a:solidFill>
          <a:schemeClr val="bg1"/>
        </a:solidFill>
      </dgm:spPr>
      <dgm:t>
        <a:bodyPr/>
        <a:lstStyle/>
        <a:p>
          <a:endParaRPr lang="en-US" sz="1600">
            <a:solidFill>
              <a:schemeClr val="bg1"/>
            </a:solidFill>
          </a:endParaRPr>
        </a:p>
      </dgm:t>
    </dgm:pt>
    <dgm:pt modelId="{9806AACB-AA99-E54F-8883-6321E3E945D7}">
      <dgm:prSet phldrT="[Text]" custT="1"/>
      <dgm:spPr>
        <a:pattFill prst="lgCheck">
          <a:fgClr>
            <a:srgbClr val="E8E8E8"/>
          </a:fgClr>
          <a:bgClr>
            <a:srgbClr val="DCDCDC"/>
          </a:bgClr>
        </a:pattFill>
      </dgm:spPr>
      <dgm:t>
        <a:bodyPr lIns="274320" tIns="274320" rIns="274320" bIns="274320"/>
        <a:lstStyle/>
        <a:p>
          <a:pPr>
            <a:spcAft>
              <a:spcPts val="0"/>
            </a:spcAft>
          </a:pPr>
          <a:r>
            <a:rPr lang="en-US" sz="1800" kern="1200" dirty="0">
              <a:solidFill>
                <a:srgbClr val="042650"/>
              </a:solidFill>
              <a:latin typeface="Arial" panose="020B0604020202020204" pitchFamily="34" charset="0"/>
              <a:cs typeface="Arial" panose="020B0604020202020204" pitchFamily="34" charset="0"/>
            </a:rPr>
            <a:t>RM 214</a:t>
          </a:r>
        </a:p>
        <a:p>
          <a:pPr>
            <a:spcAft>
              <a:spcPct val="35000"/>
            </a:spcAft>
          </a:pPr>
          <a:r>
            <a:rPr lang="en-US" sz="1200" b="0" i="0" u="none" kern="1200" dirty="0">
              <a:solidFill>
                <a:srgbClr val="387E9C"/>
              </a:solidFill>
              <a:latin typeface="Arial" panose="020B0604020202020204" pitchFamily="34" charset="0"/>
              <a:cs typeface="Arial" panose="020B0604020202020204" pitchFamily="34" charset="0"/>
            </a:rPr>
            <a:t>Even though it is not required, take RM 214 with STAT 414, as it helps you pass STAT 414 and the Probability Theory exam given by the SOA. </a:t>
          </a:r>
          <a:r>
            <a:rPr lang="en-US" sz="1200" b="1" i="0" u="none" kern="1200" dirty="0">
              <a:solidFill>
                <a:srgbClr val="387E9C"/>
              </a:solidFill>
              <a:latin typeface="Arial" panose="020B0604020202020204" pitchFamily="34" charset="0"/>
              <a:cs typeface="Arial" panose="020B0604020202020204" pitchFamily="34" charset="0"/>
            </a:rPr>
            <a:t>For commonwealth campus students there is a possibility to take this class online concurrently with University Park students. To enroll contact </a:t>
          </a:r>
          <a:r>
            <a:rPr lang="en-US" sz="1200" b="1" i="0" u="none" kern="1200" dirty="0">
              <a:solidFill>
                <a:srgbClr val="387E9C"/>
              </a:solidFill>
              <a:latin typeface="Arial" panose="020B0604020202020204" pitchFamily="34" charset="0"/>
              <a:ea typeface="+mn-ea"/>
              <a:cs typeface="Arial" panose="020B0604020202020204" pitchFamily="34" charset="0"/>
            </a:rPr>
            <a:t>Steve Putterman </a:t>
          </a:r>
          <a:r>
            <a:rPr lang="en-US" sz="1200" b="1" i="0" u="none" kern="1200" dirty="0">
              <a:solidFill>
                <a:srgbClr val="387E9C"/>
              </a:solidFill>
              <a:latin typeface="Arial" panose="020B0604020202020204" pitchFamily="34" charset="0"/>
              <a:cs typeface="Arial" panose="020B0604020202020204" pitchFamily="34" charset="0"/>
            </a:rPr>
            <a:t>at slp5096@psu.edu</a:t>
          </a:r>
          <a:endParaRPr lang="en-US" sz="1200" b="1" kern="1200" dirty="0">
            <a:solidFill>
              <a:srgbClr val="387E9C"/>
            </a:solidFill>
            <a:latin typeface="Arial" panose="020B0604020202020204" pitchFamily="34" charset="0"/>
            <a:cs typeface="Arial" panose="020B0604020202020204" pitchFamily="34" charset="0"/>
          </a:endParaRPr>
        </a:p>
      </dgm:t>
    </dgm:pt>
    <dgm:pt modelId="{4F22820E-6029-504E-B367-5C88112D1F12}" type="parTrans" cxnId="{0E121BF6-7D86-DB4B-AA2A-2F2DC87C1884}">
      <dgm:prSet/>
      <dgm:spPr/>
      <dgm:t>
        <a:bodyPr/>
        <a:lstStyle/>
        <a:p>
          <a:endParaRPr lang="en-US" sz="1600"/>
        </a:p>
      </dgm:t>
    </dgm:pt>
    <dgm:pt modelId="{DF701431-3A1E-CE45-9B9C-BE7E6D577822}" type="sibTrans" cxnId="{0E121BF6-7D86-DB4B-AA2A-2F2DC87C1884}">
      <dgm:prSet/>
      <dgm:spPr>
        <a:solidFill>
          <a:srgbClr val="387E9C"/>
        </a:solidFill>
      </dgm:spPr>
      <dgm:t>
        <a:bodyPr/>
        <a:lstStyle/>
        <a:p>
          <a:endParaRPr lang="en-US" sz="1600">
            <a:solidFill>
              <a:srgbClr val="387E9C"/>
            </a:solidFill>
          </a:endParaRPr>
        </a:p>
      </dgm:t>
    </dgm:pt>
    <dgm:pt modelId="{990BECF8-F13A-9749-AC97-B110BACDD2D2}">
      <dgm:prSet phldrT="[Text]" custT="1"/>
      <dgm:spPr>
        <a:solidFill>
          <a:srgbClr val="E8E8E8"/>
        </a:solidFill>
      </dgm:spPr>
      <dgm:t>
        <a:bodyPr lIns="274320" tIns="274320" rIns="274320" bIns="274320"/>
        <a:lstStyle/>
        <a:p>
          <a:pPr>
            <a:spcAft>
              <a:spcPts val="0"/>
            </a:spcAft>
          </a:pPr>
          <a:r>
            <a:rPr lang="en-US" sz="1800" dirty="0">
              <a:solidFill>
                <a:srgbClr val="042650"/>
              </a:solidFill>
              <a:latin typeface="Arial" panose="020B0604020202020204" pitchFamily="34" charset="0"/>
              <a:cs typeface="Arial" panose="020B0604020202020204" pitchFamily="34" charset="0"/>
            </a:rPr>
            <a:t>RM 410</a:t>
          </a:r>
        </a:p>
        <a:p>
          <a:pPr>
            <a:spcAft>
              <a:spcPct val="35000"/>
            </a:spcAft>
          </a:pPr>
          <a:r>
            <a:rPr lang="en-US" sz="1200" dirty="0">
              <a:solidFill>
                <a:srgbClr val="387E9C"/>
              </a:solidFill>
              <a:latin typeface="Arial" panose="020B0604020202020204" pitchFamily="34" charset="0"/>
              <a:cs typeface="Arial" panose="020B0604020202020204" pitchFamily="34" charset="0"/>
            </a:rPr>
            <a:t>It is best to complete this class in your 4</a:t>
          </a:r>
          <a:r>
            <a:rPr lang="en-US" sz="1200" baseline="30000" dirty="0">
              <a:solidFill>
                <a:srgbClr val="387E9C"/>
              </a:solidFill>
              <a:latin typeface="Arial" panose="020B0604020202020204" pitchFamily="34" charset="0"/>
              <a:cs typeface="Arial" panose="020B0604020202020204" pitchFamily="34" charset="0"/>
            </a:rPr>
            <a:t>th</a:t>
          </a:r>
          <a:r>
            <a:rPr lang="en-US" sz="1200" dirty="0">
              <a:solidFill>
                <a:srgbClr val="387E9C"/>
              </a:solidFill>
              <a:latin typeface="Arial" panose="020B0604020202020204" pitchFamily="34" charset="0"/>
              <a:cs typeface="Arial" panose="020B0604020202020204" pitchFamily="34" charset="0"/>
            </a:rPr>
            <a:t> semester, after you entered the major. However it is only available at University Park campus. If you decided to stay at your commonwealth campus for this semester you can still take that class in your 5</a:t>
          </a:r>
          <a:r>
            <a:rPr lang="en-US" sz="1200" baseline="30000" dirty="0">
              <a:solidFill>
                <a:srgbClr val="387E9C"/>
              </a:solidFill>
              <a:latin typeface="Arial" panose="020B0604020202020204" pitchFamily="34" charset="0"/>
              <a:cs typeface="Arial" panose="020B0604020202020204" pitchFamily="34" charset="0"/>
            </a:rPr>
            <a:t>th</a:t>
          </a:r>
          <a:r>
            <a:rPr lang="en-US" sz="1200" dirty="0">
              <a:solidFill>
                <a:srgbClr val="387E9C"/>
              </a:solidFill>
              <a:latin typeface="Arial" panose="020B0604020202020204" pitchFamily="34" charset="0"/>
              <a:cs typeface="Arial" panose="020B0604020202020204" pitchFamily="34" charset="0"/>
            </a:rPr>
            <a:t> semester but that will require taking two demanding actuarial classes in one semester.</a:t>
          </a:r>
        </a:p>
      </dgm:t>
    </dgm:pt>
    <dgm:pt modelId="{9963D4A0-CD58-244C-AB3A-BBD213B4EC75}" type="parTrans" cxnId="{EA69CC33-DB1D-6F44-B515-4EEA95227775}">
      <dgm:prSet/>
      <dgm:spPr/>
      <dgm:t>
        <a:bodyPr/>
        <a:lstStyle/>
        <a:p>
          <a:endParaRPr lang="en-US" sz="1600"/>
        </a:p>
      </dgm:t>
    </dgm:pt>
    <dgm:pt modelId="{73D8C065-0574-0A4D-8563-9C43456C72F6}" type="sibTrans" cxnId="{EA69CC33-DB1D-6F44-B515-4EEA95227775}">
      <dgm:prSet/>
      <dgm:spPr/>
      <dgm:t>
        <a:bodyPr/>
        <a:lstStyle/>
        <a:p>
          <a:endParaRPr lang="en-US" sz="1600"/>
        </a:p>
      </dgm:t>
    </dgm:pt>
    <dgm:pt modelId="{C647A63F-59B6-704F-9E37-9F1EFBD527FC}" type="pres">
      <dgm:prSet presAssocID="{5787CB47-66B4-8342-AD95-814EC3DF9D86}" presName="Name0" presStyleCnt="0">
        <dgm:presLayoutVars>
          <dgm:dir/>
          <dgm:resizeHandles/>
        </dgm:presLayoutVars>
      </dgm:prSet>
      <dgm:spPr/>
    </dgm:pt>
    <dgm:pt modelId="{44161FFC-E244-8E44-89A7-DE9ED25F1BFB}" type="pres">
      <dgm:prSet presAssocID="{ECD9BF02-E35C-F645-89C8-7B96EA5229C2}" presName="compNode" presStyleCnt="0"/>
      <dgm:spPr/>
    </dgm:pt>
    <dgm:pt modelId="{E778BE52-6CFE-B64F-B5AD-F49E57FD8E3D}" type="pres">
      <dgm:prSet presAssocID="{ECD9BF02-E35C-F645-89C8-7B96EA5229C2}" presName="dummyConnPt" presStyleCnt="0"/>
      <dgm:spPr/>
    </dgm:pt>
    <dgm:pt modelId="{7BEC81FC-19E3-8548-92B9-5D7F47573EE8}" type="pres">
      <dgm:prSet presAssocID="{ECD9BF02-E35C-F645-89C8-7B96EA5229C2}" presName="node" presStyleLbl="node1" presStyleIdx="0" presStyleCnt="6" custScaleX="173416">
        <dgm:presLayoutVars>
          <dgm:bulletEnabled val="1"/>
        </dgm:presLayoutVars>
      </dgm:prSet>
      <dgm:spPr>
        <a:prstGeom prst="rect">
          <a:avLst/>
        </a:prstGeom>
      </dgm:spPr>
    </dgm:pt>
    <dgm:pt modelId="{C06158CC-3F93-5048-901C-60789FD9F4F1}" type="pres">
      <dgm:prSet presAssocID="{A0AE089A-C305-8D4B-B238-C1895AC0EFC2}" presName="sibTrans" presStyleLbl="bgSibTrans2D1" presStyleIdx="0" presStyleCnt="5" custAng="10800000" custFlipHor="1" custScaleX="16871" custScaleY="150240" custLinFactY="68970" custLinFactNeighborX="38495" custLinFactNeighborY="100000"/>
      <dgm:spPr>
        <a:prstGeom prst="leftArrow">
          <a:avLst/>
        </a:prstGeom>
      </dgm:spPr>
    </dgm:pt>
    <dgm:pt modelId="{3B9FB6DB-5252-C840-8AE8-8D4E0BE9D43F}" type="pres">
      <dgm:prSet presAssocID="{777D4F3B-00C4-2C42-94B7-44107EBC9348}" presName="compNode" presStyleCnt="0"/>
      <dgm:spPr/>
    </dgm:pt>
    <dgm:pt modelId="{8FAE3E6A-3308-4146-B876-3E8AB92C6EAF}" type="pres">
      <dgm:prSet presAssocID="{777D4F3B-00C4-2C42-94B7-44107EBC9348}" presName="dummyConnPt" presStyleCnt="0"/>
      <dgm:spPr/>
    </dgm:pt>
    <dgm:pt modelId="{FB5A7C33-8AB3-A340-84C0-7DEA3B39D1AE}" type="pres">
      <dgm:prSet presAssocID="{777D4F3B-00C4-2C42-94B7-44107EBC9348}" presName="node" presStyleLbl="node1" presStyleIdx="1" presStyleCnt="6" custScaleX="173416">
        <dgm:presLayoutVars>
          <dgm:bulletEnabled val="1"/>
        </dgm:presLayoutVars>
      </dgm:prSet>
      <dgm:spPr>
        <a:prstGeom prst="rect">
          <a:avLst/>
        </a:prstGeom>
      </dgm:spPr>
    </dgm:pt>
    <dgm:pt modelId="{1CF5A923-A67B-3E4E-85CC-3C1A2E1526C5}" type="pres">
      <dgm:prSet presAssocID="{F5885716-A2C4-A341-ADD5-E0EA24934B64}" presName="sibTrans" presStyleLbl="bgSibTrans2D1" presStyleIdx="1" presStyleCnt="5" custAng="10800000" custFlipHor="1" custScaleX="16905" custScaleY="150233" custLinFactY="74795" custLinFactNeighborX="39900" custLinFactNeighborY="100000"/>
      <dgm:spPr>
        <a:prstGeom prst="leftArrow">
          <a:avLst/>
        </a:prstGeom>
      </dgm:spPr>
    </dgm:pt>
    <dgm:pt modelId="{A5F9BEB1-750F-B64E-B393-0BED3A501C90}" type="pres">
      <dgm:prSet presAssocID="{F2D08D01-378B-C64C-B5F5-2514C87CCD2D}" presName="compNode" presStyleCnt="0"/>
      <dgm:spPr/>
    </dgm:pt>
    <dgm:pt modelId="{DC07F41B-94C9-A942-9071-66F08594C623}" type="pres">
      <dgm:prSet presAssocID="{F2D08D01-378B-C64C-B5F5-2514C87CCD2D}" presName="dummyConnPt" presStyleCnt="0"/>
      <dgm:spPr/>
    </dgm:pt>
    <dgm:pt modelId="{3EBFA6C6-B37B-1B41-A9AF-11B9D72992E1}" type="pres">
      <dgm:prSet presAssocID="{F2D08D01-378B-C64C-B5F5-2514C87CCD2D}" presName="node" presStyleLbl="node1" presStyleIdx="2" presStyleCnt="6" custScaleX="173416">
        <dgm:presLayoutVars>
          <dgm:bulletEnabled val="1"/>
        </dgm:presLayoutVars>
      </dgm:prSet>
      <dgm:spPr>
        <a:prstGeom prst="rect">
          <a:avLst/>
        </a:prstGeom>
      </dgm:spPr>
    </dgm:pt>
    <dgm:pt modelId="{67C5BE85-DFF8-A745-BA95-87E78A899427}" type="pres">
      <dgm:prSet presAssocID="{CBB70B7B-BE50-114D-AA0B-4A4EF2D0AFC8}" presName="sibTrans" presStyleLbl="bgSibTrans2D1" presStyleIdx="2" presStyleCnt="5" custScaleX="6090" custScaleY="143616" custLinFactY="92276" custLinFactNeighborX="15014" custLinFactNeighborY="100000"/>
      <dgm:spPr>
        <a:prstGeom prst="rightArrow">
          <a:avLst/>
        </a:prstGeom>
      </dgm:spPr>
    </dgm:pt>
    <dgm:pt modelId="{8A9B887E-0B3E-1748-B0F1-880452AD558C}" type="pres">
      <dgm:prSet presAssocID="{097AEB37-C257-1646-BC3D-8DA8BEAF5EF6}" presName="compNode" presStyleCnt="0"/>
      <dgm:spPr/>
    </dgm:pt>
    <dgm:pt modelId="{D3478EBD-78F8-0949-82CF-84B5B5B0E0AF}" type="pres">
      <dgm:prSet presAssocID="{097AEB37-C257-1646-BC3D-8DA8BEAF5EF6}" presName="dummyConnPt" presStyleCnt="0"/>
      <dgm:spPr/>
    </dgm:pt>
    <dgm:pt modelId="{C2E91EF8-5498-CB43-83AE-7CD80B8D2EDA}" type="pres">
      <dgm:prSet presAssocID="{097AEB37-C257-1646-BC3D-8DA8BEAF5EF6}" presName="node" presStyleLbl="node1" presStyleIdx="3" presStyleCnt="6" custScaleX="173416">
        <dgm:presLayoutVars>
          <dgm:bulletEnabled val="1"/>
        </dgm:presLayoutVars>
      </dgm:prSet>
      <dgm:spPr>
        <a:prstGeom prst="rect">
          <a:avLst/>
        </a:prstGeom>
      </dgm:spPr>
    </dgm:pt>
    <dgm:pt modelId="{8454FFF8-93C2-1E4F-9DF6-7D2E439BAA77}" type="pres">
      <dgm:prSet presAssocID="{D12BBE6E-CCEF-3B41-B773-0E1F27A3D580}" presName="sibTrans" presStyleLbl="bgSibTrans2D1" presStyleIdx="3" presStyleCnt="5" custFlipHor="1" custScaleX="17693" custScaleY="135250" custLinFactY="67319" custLinFactNeighborX="43267" custLinFactNeighborY="100000"/>
      <dgm:spPr>
        <a:prstGeom prst="rightArrow">
          <a:avLst/>
        </a:prstGeom>
      </dgm:spPr>
    </dgm:pt>
    <dgm:pt modelId="{B76D623B-1ABA-FB4E-9BA5-C13B2E58838E}" type="pres">
      <dgm:prSet presAssocID="{9806AACB-AA99-E54F-8883-6321E3E945D7}" presName="compNode" presStyleCnt="0"/>
      <dgm:spPr/>
    </dgm:pt>
    <dgm:pt modelId="{7675A9CC-36E6-7E45-84A0-7EFCF6330EB4}" type="pres">
      <dgm:prSet presAssocID="{9806AACB-AA99-E54F-8883-6321E3E945D7}" presName="dummyConnPt" presStyleCnt="0"/>
      <dgm:spPr/>
    </dgm:pt>
    <dgm:pt modelId="{CFDF0681-F13E-A94F-94FE-4204CBB6E196}" type="pres">
      <dgm:prSet presAssocID="{9806AACB-AA99-E54F-8883-6321E3E945D7}" presName="node" presStyleLbl="node1" presStyleIdx="4" presStyleCnt="6" custScaleX="173416">
        <dgm:presLayoutVars>
          <dgm:bulletEnabled val="1"/>
        </dgm:presLayoutVars>
      </dgm:prSet>
      <dgm:spPr>
        <a:prstGeom prst="rect">
          <a:avLst/>
        </a:prstGeom>
      </dgm:spPr>
    </dgm:pt>
    <dgm:pt modelId="{EB4BA9A5-A66F-2349-A6F5-8BE7F7085BA7}" type="pres">
      <dgm:prSet presAssocID="{DF701431-3A1E-CE45-9B9C-BE7E6D577822}" presName="sibTrans" presStyleLbl="bgSibTrans2D1" presStyleIdx="4" presStyleCnt="5" custScaleX="17933" custScaleY="140711" custLinFactY="64995" custLinFactNeighborX="42426" custLinFactNeighborY="100000"/>
      <dgm:spPr>
        <a:prstGeom prst="rightArrow">
          <a:avLst/>
        </a:prstGeom>
      </dgm:spPr>
    </dgm:pt>
    <dgm:pt modelId="{43D958E8-8523-3043-BA35-37110A34296D}" type="pres">
      <dgm:prSet presAssocID="{990BECF8-F13A-9749-AC97-B110BACDD2D2}" presName="compNode" presStyleCnt="0"/>
      <dgm:spPr/>
    </dgm:pt>
    <dgm:pt modelId="{C964CD9F-D3A9-E94F-BF3E-9643A37B1FE8}" type="pres">
      <dgm:prSet presAssocID="{990BECF8-F13A-9749-AC97-B110BACDD2D2}" presName="dummyConnPt" presStyleCnt="0"/>
      <dgm:spPr/>
    </dgm:pt>
    <dgm:pt modelId="{91CA0DD1-1B73-1248-AF03-C6DB511955C2}" type="pres">
      <dgm:prSet presAssocID="{990BECF8-F13A-9749-AC97-B110BACDD2D2}" presName="node" presStyleLbl="node1" presStyleIdx="5" presStyleCnt="6" custScaleX="173416">
        <dgm:presLayoutVars>
          <dgm:bulletEnabled val="1"/>
        </dgm:presLayoutVars>
      </dgm:prSet>
      <dgm:spPr>
        <a:prstGeom prst="rect">
          <a:avLst/>
        </a:prstGeom>
      </dgm:spPr>
    </dgm:pt>
  </dgm:ptLst>
  <dgm:cxnLst>
    <dgm:cxn modelId="{E4425702-5297-424B-AEC5-A7842082371E}" type="presOf" srcId="{9806AACB-AA99-E54F-8883-6321E3E945D7}" destId="{CFDF0681-F13E-A94F-94FE-4204CBB6E196}" srcOrd="0" destOrd="0" presId="urn:microsoft.com/office/officeart/2005/8/layout/bProcess4"/>
    <dgm:cxn modelId="{F725F905-2E67-034E-870D-1604FC84F899}" type="presOf" srcId="{5787CB47-66B4-8342-AD95-814EC3DF9D86}" destId="{C647A63F-59B6-704F-9E37-9F1EFBD527FC}" srcOrd="0" destOrd="0" presId="urn:microsoft.com/office/officeart/2005/8/layout/bProcess4"/>
    <dgm:cxn modelId="{3BB93C11-2566-D546-B3F9-0D913D88BDF8}" srcId="{5787CB47-66B4-8342-AD95-814EC3DF9D86}" destId="{097AEB37-C257-1646-BC3D-8DA8BEAF5EF6}" srcOrd="3" destOrd="0" parTransId="{54B925C4-FEF0-7B44-8C88-458106F819C1}" sibTransId="{D12BBE6E-CCEF-3B41-B773-0E1F27A3D580}"/>
    <dgm:cxn modelId="{EA69CC33-DB1D-6F44-B515-4EEA95227775}" srcId="{5787CB47-66B4-8342-AD95-814EC3DF9D86}" destId="{990BECF8-F13A-9749-AC97-B110BACDD2D2}" srcOrd="5" destOrd="0" parTransId="{9963D4A0-CD58-244C-AB3A-BBD213B4EC75}" sibTransId="{73D8C065-0574-0A4D-8563-9C43456C72F6}"/>
    <dgm:cxn modelId="{DA3FEF33-325C-984F-AF83-38E94F1A8531}" srcId="{5787CB47-66B4-8342-AD95-814EC3DF9D86}" destId="{ECD9BF02-E35C-F645-89C8-7B96EA5229C2}" srcOrd="0" destOrd="0" parTransId="{C0779C1E-89CD-BD49-8400-872A4A023970}" sibTransId="{A0AE089A-C305-8D4B-B238-C1895AC0EFC2}"/>
    <dgm:cxn modelId="{CE3B5A4B-80CE-4D41-A6FE-EFDB5412CF4F}" type="presOf" srcId="{F2D08D01-378B-C64C-B5F5-2514C87CCD2D}" destId="{3EBFA6C6-B37B-1B41-A9AF-11B9D72992E1}" srcOrd="0" destOrd="0" presId="urn:microsoft.com/office/officeart/2005/8/layout/bProcess4"/>
    <dgm:cxn modelId="{E2EA7051-CBA8-684A-9778-66E820B84D14}" type="presOf" srcId="{DF701431-3A1E-CE45-9B9C-BE7E6D577822}" destId="{EB4BA9A5-A66F-2349-A6F5-8BE7F7085BA7}" srcOrd="0" destOrd="0" presId="urn:microsoft.com/office/officeart/2005/8/layout/bProcess4"/>
    <dgm:cxn modelId="{ED63F455-4B99-7143-B99D-454EFBB6B0CA}" srcId="{5787CB47-66B4-8342-AD95-814EC3DF9D86}" destId="{F2D08D01-378B-C64C-B5F5-2514C87CCD2D}" srcOrd="2" destOrd="0" parTransId="{1D0A23CA-1243-A940-83B7-7A738360498A}" sibTransId="{CBB70B7B-BE50-114D-AA0B-4A4EF2D0AFC8}"/>
    <dgm:cxn modelId="{977FFD5B-E6E5-6A40-A09D-E580743F3843}" type="presOf" srcId="{777D4F3B-00C4-2C42-94B7-44107EBC9348}" destId="{FB5A7C33-8AB3-A340-84C0-7DEA3B39D1AE}" srcOrd="0" destOrd="0" presId="urn:microsoft.com/office/officeart/2005/8/layout/bProcess4"/>
    <dgm:cxn modelId="{E9A2C772-8185-DB45-AB18-BF4303CA821C}" type="presOf" srcId="{D12BBE6E-CCEF-3B41-B773-0E1F27A3D580}" destId="{8454FFF8-93C2-1E4F-9DF6-7D2E439BAA77}" srcOrd="0" destOrd="0" presId="urn:microsoft.com/office/officeart/2005/8/layout/bProcess4"/>
    <dgm:cxn modelId="{E5534581-62EF-724E-B1D2-77AC391261E0}" type="presOf" srcId="{CBB70B7B-BE50-114D-AA0B-4A4EF2D0AFC8}" destId="{67C5BE85-DFF8-A745-BA95-87E78A899427}" srcOrd="0" destOrd="0" presId="urn:microsoft.com/office/officeart/2005/8/layout/bProcess4"/>
    <dgm:cxn modelId="{F6F6CA89-628B-9441-8FE7-07AC0B6343CA}" type="presOf" srcId="{ECD9BF02-E35C-F645-89C8-7B96EA5229C2}" destId="{7BEC81FC-19E3-8548-92B9-5D7F47573EE8}" srcOrd="0" destOrd="0" presId="urn:microsoft.com/office/officeart/2005/8/layout/bProcess4"/>
    <dgm:cxn modelId="{60AFC1A0-2693-3042-80EA-0AB659605AF2}" type="presOf" srcId="{F5885716-A2C4-A341-ADD5-E0EA24934B64}" destId="{1CF5A923-A67B-3E4E-85CC-3C1A2E1526C5}" srcOrd="0" destOrd="0" presId="urn:microsoft.com/office/officeart/2005/8/layout/bProcess4"/>
    <dgm:cxn modelId="{11E0C6D3-4505-4144-82AD-0B5ED6AE4DA8}" srcId="{5787CB47-66B4-8342-AD95-814EC3DF9D86}" destId="{777D4F3B-00C4-2C42-94B7-44107EBC9348}" srcOrd="1" destOrd="0" parTransId="{35EEFEE6-31DD-994B-BA47-DAE2D6E699EF}" sibTransId="{F5885716-A2C4-A341-ADD5-E0EA24934B64}"/>
    <dgm:cxn modelId="{A39D44DB-42B6-CB4F-A493-E2885C55BE85}" type="presOf" srcId="{097AEB37-C257-1646-BC3D-8DA8BEAF5EF6}" destId="{C2E91EF8-5498-CB43-83AE-7CD80B8D2EDA}" srcOrd="0" destOrd="0" presId="urn:microsoft.com/office/officeart/2005/8/layout/bProcess4"/>
    <dgm:cxn modelId="{B01454DF-EEFE-DF4F-A66D-2F72D3CA037F}" type="presOf" srcId="{A0AE089A-C305-8D4B-B238-C1895AC0EFC2}" destId="{C06158CC-3F93-5048-901C-60789FD9F4F1}" srcOrd="0" destOrd="0" presId="urn:microsoft.com/office/officeart/2005/8/layout/bProcess4"/>
    <dgm:cxn modelId="{9DB9C9F2-5CE8-324B-A93A-3AE84C56ED40}" type="presOf" srcId="{990BECF8-F13A-9749-AC97-B110BACDD2D2}" destId="{91CA0DD1-1B73-1248-AF03-C6DB511955C2}" srcOrd="0" destOrd="0" presId="urn:microsoft.com/office/officeart/2005/8/layout/bProcess4"/>
    <dgm:cxn modelId="{0E121BF6-7D86-DB4B-AA2A-2F2DC87C1884}" srcId="{5787CB47-66B4-8342-AD95-814EC3DF9D86}" destId="{9806AACB-AA99-E54F-8883-6321E3E945D7}" srcOrd="4" destOrd="0" parTransId="{4F22820E-6029-504E-B367-5C88112D1F12}" sibTransId="{DF701431-3A1E-CE45-9B9C-BE7E6D577822}"/>
    <dgm:cxn modelId="{8A85F28F-9976-E847-A6C3-F6F470216C50}" type="presParOf" srcId="{C647A63F-59B6-704F-9E37-9F1EFBD527FC}" destId="{44161FFC-E244-8E44-89A7-DE9ED25F1BFB}" srcOrd="0" destOrd="0" presId="urn:microsoft.com/office/officeart/2005/8/layout/bProcess4"/>
    <dgm:cxn modelId="{A4365922-E8BB-B74B-85F1-F0EAA9218D77}" type="presParOf" srcId="{44161FFC-E244-8E44-89A7-DE9ED25F1BFB}" destId="{E778BE52-6CFE-B64F-B5AD-F49E57FD8E3D}" srcOrd="0" destOrd="0" presId="urn:microsoft.com/office/officeart/2005/8/layout/bProcess4"/>
    <dgm:cxn modelId="{93E106A4-890B-BE45-BE1F-9D7EC4FE4B17}" type="presParOf" srcId="{44161FFC-E244-8E44-89A7-DE9ED25F1BFB}" destId="{7BEC81FC-19E3-8548-92B9-5D7F47573EE8}" srcOrd="1" destOrd="0" presId="urn:microsoft.com/office/officeart/2005/8/layout/bProcess4"/>
    <dgm:cxn modelId="{C7F43D16-CB58-A44F-9919-DAAD0C724B5F}" type="presParOf" srcId="{C647A63F-59B6-704F-9E37-9F1EFBD527FC}" destId="{C06158CC-3F93-5048-901C-60789FD9F4F1}" srcOrd="1" destOrd="0" presId="urn:microsoft.com/office/officeart/2005/8/layout/bProcess4"/>
    <dgm:cxn modelId="{4DF081AC-C4AE-7C45-AB58-E27A05CE25E8}" type="presParOf" srcId="{C647A63F-59B6-704F-9E37-9F1EFBD527FC}" destId="{3B9FB6DB-5252-C840-8AE8-8D4E0BE9D43F}" srcOrd="2" destOrd="0" presId="urn:microsoft.com/office/officeart/2005/8/layout/bProcess4"/>
    <dgm:cxn modelId="{DCF8C3D8-69F8-9A4F-B7A2-55E1FCEF1E4F}" type="presParOf" srcId="{3B9FB6DB-5252-C840-8AE8-8D4E0BE9D43F}" destId="{8FAE3E6A-3308-4146-B876-3E8AB92C6EAF}" srcOrd="0" destOrd="0" presId="urn:microsoft.com/office/officeart/2005/8/layout/bProcess4"/>
    <dgm:cxn modelId="{F3C30542-7DF1-824D-A99E-C8E50635A1D2}" type="presParOf" srcId="{3B9FB6DB-5252-C840-8AE8-8D4E0BE9D43F}" destId="{FB5A7C33-8AB3-A340-84C0-7DEA3B39D1AE}" srcOrd="1" destOrd="0" presId="urn:microsoft.com/office/officeart/2005/8/layout/bProcess4"/>
    <dgm:cxn modelId="{A251C777-9A1C-A846-9B33-6DEE245B7EF4}" type="presParOf" srcId="{C647A63F-59B6-704F-9E37-9F1EFBD527FC}" destId="{1CF5A923-A67B-3E4E-85CC-3C1A2E1526C5}" srcOrd="3" destOrd="0" presId="urn:microsoft.com/office/officeart/2005/8/layout/bProcess4"/>
    <dgm:cxn modelId="{8C8FE51B-5169-C440-B5E1-8DA8D4E0B039}" type="presParOf" srcId="{C647A63F-59B6-704F-9E37-9F1EFBD527FC}" destId="{A5F9BEB1-750F-B64E-B393-0BED3A501C90}" srcOrd="4" destOrd="0" presId="urn:microsoft.com/office/officeart/2005/8/layout/bProcess4"/>
    <dgm:cxn modelId="{E5D38B5A-1503-D643-88EC-97A3EE1A73C0}" type="presParOf" srcId="{A5F9BEB1-750F-B64E-B393-0BED3A501C90}" destId="{DC07F41B-94C9-A942-9071-66F08594C623}" srcOrd="0" destOrd="0" presId="urn:microsoft.com/office/officeart/2005/8/layout/bProcess4"/>
    <dgm:cxn modelId="{90015140-09DB-6E4A-8252-AFD85270BF49}" type="presParOf" srcId="{A5F9BEB1-750F-B64E-B393-0BED3A501C90}" destId="{3EBFA6C6-B37B-1B41-A9AF-11B9D72992E1}" srcOrd="1" destOrd="0" presId="urn:microsoft.com/office/officeart/2005/8/layout/bProcess4"/>
    <dgm:cxn modelId="{3FEC15C4-7D90-CB45-9798-1B0BEACEBDE6}" type="presParOf" srcId="{C647A63F-59B6-704F-9E37-9F1EFBD527FC}" destId="{67C5BE85-DFF8-A745-BA95-87E78A899427}" srcOrd="5" destOrd="0" presId="urn:microsoft.com/office/officeart/2005/8/layout/bProcess4"/>
    <dgm:cxn modelId="{57387543-E1ED-9D4F-A9ED-5594EC2D871D}" type="presParOf" srcId="{C647A63F-59B6-704F-9E37-9F1EFBD527FC}" destId="{8A9B887E-0B3E-1748-B0F1-880452AD558C}" srcOrd="6" destOrd="0" presId="urn:microsoft.com/office/officeart/2005/8/layout/bProcess4"/>
    <dgm:cxn modelId="{D5C65A6B-1939-C74F-BB74-B64A31DF50D9}" type="presParOf" srcId="{8A9B887E-0B3E-1748-B0F1-880452AD558C}" destId="{D3478EBD-78F8-0949-82CF-84B5B5B0E0AF}" srcOrd="0" destOrd="0" presId="urn:microsoft.com/office/officeart/2005/8/layout/bProcess4"/>
    <dgm:cxn modelId="{4B32D2EE-DD5C-4E4B-853E-949EA897F8B2}" type="presParOf" srcId="{8A9B887E-0B3E-1748-B0F1-880452AD558C}" destId="{C2E91EF8-5498-CB43-83AE-7CD80B8D2EDA}" srcOrd="1" destOrd="0" presId="urn:microsoft.com/office/officeart/2005/8/layout/bProcess4"/>
    <dgm:cxn modelId="{1A5B60B1-AF12-CB43-A785-2AE02F4D8942}" type="presParOf" srcId="{C647A63F-59B6-704F-9E37-9F1EFBD527FC}" destId="{8454FFF8-93C2-1E4F-9DF6-7D2E439BAA77}" srcOrd="7" destOrd="0" presId="urn:microsoft.com/office/officeart/2005/8/layout/bProcess4"/>
    <dgm:cxn modelId="{58192000-443B-6441-BEFB-57B6297AB3FF}" type="presParOf" srcId="{C647A63F-59B6-704F-9E37-9F1EFBD527FC}" destId="{B76D623B-1ABA-FB4E-9BA5-C13B2E58838E}" srcOrd="8" destOrd="0" presId="urn:microsoft.com/office/officeart/2005/8/layout/bProcess4"/>
    <dgm:cxn modelId="{DA4160A9-6D10-7D49-BF29-5CB7405D1B86}" type="presParOf" srcId="{B76D623B-1ABA-FB4E-9BA5-C13B2E58838E}" destId="{7675A9CC-36E6-7E45-84A0-7EFCF6330EB4}" srcOrd="0" destOrd="0" presId="urn:microsoft.com/office/officeart/2005/8/layout/bProcess4"/>
    <dgm:cxn modelId="{E799816D-CFCE-7144-88BB-04458C8FC417}" type="presParOf" srcId="{B76D623B-1ABA-FB4E-9BA5-C13B2E58838E}" destId="{CFDF0681-F13E-A94F-94FE-4204CBB6E196}" srcOrd="1" destOrd="0" presId="urn:microsoft.com/office/officeart/2005/8/layout/bProcess4"/>
    <dgm:cxn modelId="{BD19570C-A7A3-F94C-92AA-09D74F876A40}" type="presParOf" srcId="{C647A63F-59B6-704F-9E37-9F1EFBD527FC}" destId="{EB4BA9A5-A66F-2349-A6F5-8BE7F7085BA7}" srcOrd="9" destOrd="0" presId="urn:microsoft.com/office/officeart/2005/8/layout/bProcess4"/>
    <dgm:cxn modelId="{A7B27DAB-36DF-FA49-B59A-96889E7451B6}" type="presParOf" srcId="{C647A63F-59B6-704F-9E37-9F1EFBD527FC}" destId="{43D958E8-8523-3043-BA35-37110A34296D}" srcOrd="10" destOrd="0" presId="urn:microsoft.com/office/officeart/2005/8/layout/bProcess4"/>
    <dgm:cxn modelId="{20026A27-0FFA-C642-9E0A-4F8DEF198A73}" type="presParOf" srcId="{43D958E8-8523-3043-BA35-37110A34296D}" destId="{C964CD9F-D3A9-E94F-BF3E-9643A37B1FE8}" srcOrd="0" destOrd="0" presId="urn:microsoft.com/office/officeart/2005/8/layout/bProcess4"/>
    <dgm:cxn modelId="{9DE2C2B4-E6BD-FB45-AE11-AD51DBDCAFFC}" type="presParOf" srcId="{43D958E8-8523-3043-BA35-37110A34296D}" destId="{91CA0DD1-1B73-1248-AF03-C6DB511955C2}"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206975B-697F-0246-9789-189A1A1610A8}">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DISCUSS WITH YOUR ADVISOR EARLIER TRANSFER TO UNIVERSITY PARK</a:t>
          </a:r>
        </a:p>
      </dgm:t>
    </dgm:pt>
    <dgm:pt modelId="{7906D436-0D15-F54B-9C8D-BD2D099DD63A}" type="par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475331AD-6A69-174C-9E69-21807CCC18C6}" type="sib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CONSIDER TAKING SUMMER CLASSES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START WORKING ON ACTUARIAL EXAMS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COMPLETE THE SEQUENCE OF INTRODUCTORY STATISTICS AND MATH COURSES</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rgbClr val="387E9C"/>
        </a:solidFill>
        <a:ln w="76200">
          <a:solidFill>
            <a:srgbClr val="387E9C"/>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4"/>
      <dgm:spPr/>
    </dgm:pt>
    <dgm:pt modelId="{805AEC1E-0535-D642-A803-014449FF1113}" type="pres">
      <dgm:prSet presAssocID="{C7CCDE9F-774F-0948-9CCE-22ADF63578C9}" presName="conn" presStyleLbl="parChTrans1D2" presStyleIdx="0" presStyleCnt="1" custLinFactNeighborX="-5602" custLinFactNeighborY="0"/>
      <dgm:spPr/>
    </dgm:pt>
    <dgm:pt modelId="{F0E9D967-FD2D-794D-9435-A7CCAEC50F9E}" type="pres">
      <dgm:prSet presAssocID="{C7CCDE9F-774F-0948-9CCE-22ADF63578C9}" presName="extraNode" presStyleLbl="node1" presStyleIdx="0" presStyleCnt="4"/>
      <dgm:spPr/>
    </dgm:pt>
    <dgm:pt modelId="{0681ED35-8975-E14E-905D-84FEF26DDA64}" type="pres">
      <dgm:prSet presAssocID="{C7CCDE9F-774F-0948-9CCE-22ADF63578C9}" presName="dstNode" presStyleLbl="node1" presStyleIdx="0" presStyleCnt="4"/>
      <dgm:spPr/>
    </dgm:pt>
    <dgm:pt modelId="{BD17B365-7B0C-724D-8A06-C1317856CB7F}" type="pres">
      <dgm:prSet presAssocID="{0F71584E-B4C0-9B4F-94F2-656E4902CB63}" presName="text_1" presStyleLbl="node1" presStyleIdx="0" presStyleCnt="4">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4"/>
      <dgm:spPr>
        <a:solidFill>
          <a:schemeClr val="bg1"/>
        </a:solidFill>
        <a:ln w="76200">
          <a:solidFill>
            <a:srgbClr val="387E9C"/>
          </a:solidFill>
        </a:ln>
      </dgm:spPr>
    </dgm:pt>
    <dgm:pt modelId="{DD6B3C29-48F9-0246-93DF-70476968E9EC}" type="pres">
      <dgm:prSet presAssocID="{78A2D7C0-6C45-1A44-B879-BD569C86EDB5}" presName="text_2" presStyleLbl="node1" presStyleIdx="1" presStyleCnt="4">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4"/>
      <dgm:spPr>
        <a:solidFill>
          <a:srgbClr val="387E9C"/>
        </a:solidFill>
        <a:ln w="76200">
          <a:solidFill>
            <a:srgbClr val="387E9C"/>
          </a:solidFill>
        </a:ln>
      </dgm:spPr>
    </dgm:pt>
    <dgm:pt modelId="{F99ABE63-471E-8645-9164-05405FD65F4E}" type="pres">
      <dgm:prSet presAssocID="{FFB24108-CECD-DE40-B0F8-C8C3C06E8C25}" presName="text_3" presStyleLbl="node1" presStyleIdx="2" presStyleCnt="4">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4"/>
      <dgm:spPr>
        <a:solidFill>
          <a:schemeClr val="bg1"/>
        </a:solidFill>
        <a:ln w="76200">
          <a:solidFill>
            <a:srgbClr val="387E9C"/>
          </a:solidFill>
        </a:ln>
      </dgm:spPr>
    </dgm:pt>
    <dgm:pt modelId="{0111A54D-8EA8-E040-8EA9-BA1E5663974F}" type="pres">
      <dgm:prSet presAssocID="{8206975B-697F-0246-9789-189A1A1610A8}" presName="text_4" presStyleLbl="node1" presStyleIdx="3" presStyleCnt="4">
        <dgm:presLayoutVars>
          <dgm:bulletEnabled val="1"/>
        </dgm:presLayoutVars>
      </dgm:prSet>
      <dgm:spPr/>
    </dgm:pt>
    <dgm:pt modelId="{4FF122A6-EC41-C243-B5C6-149226224784}" type="pres">
      <dgm:prSet presAssocID="{8206975B-697F-0246-9789-189A1A1610A8}" presName="accent_4" presStyleCnt="0"/>
      <dgm:spPr/>
    </dgm:pt>
    <dgm:pt modelId="{86A0ED17-646E-B04F-A155-6EE531E35225}" type="pres">
      <dgm:prSet presAssocID="{8206975B-697F-0246-9789-189A1A1610A8}" presName="accentRepeatNode" presStyleLbl="solidFgAcc1" presStyleIdx="3" presStyleCnt="4"/>
      <dgm:spPr>
        <a:solidFill>
          <a:schemeClr val="bg1"/>
        </a:solidFill>
        <a:ln w="76200">
          <a:solidFill>
            <a:srgbClr val="387E9C"/>
          </a:solidFill>
        </a:ln>
      </dgm:spPr>
    </dgm:pt>
  </dgm:ptLst>
  <dgm:cxnLst>
    <dgm:cxn modelId="{0C1DF50E-1B76-A042-9951-F28C1038BF17}" srcId="{C7CCDE9F-774F-0948-9CCE-22ADF63578C9}" destId="{8206975B-697F-0246-9789-189A1A1610A8}" srcOrd="3" destOrd="0" parTransId="{7906D436-0D15-F54B-9C8D-BD2D099DD63A}" sibTransId="{475331AD-6A69-174C-9E69-21807CCC18C6}"/>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781476C8-B12C-D144-9B2E-A59194AAFE41}" type="presOf" srcId="{8206975B-697F-0246-9789-189A1A1610A8}" destId="{0111A54D-8EA8-E040-8EA9-BA1E5663974F}"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 modelId="{B058C14E-11ED-E643-8A21-AD3B97A731BA}" type="presParOf" srcId="{D62272D1-5323-4E4D-B1DF-8AFBD29879A0}" destId="{0111A54D-8EA8-E040-8EA9-BA1E5663974F}" srcOrd="7" destOrd="0" presId="urn:microsoft.com/office/officeart/2008/layout/VerticalCurvedList"/>
    <dgm:cxn modelId="{E79BACEF-1853-6A46-B26B-3DF46BB8AD83}" type="presParOf" srcId="{D62272D1-5323-4E4D-B1DF-8AFBD29879A0}" destId="{4FF122A6-EC41-C243-B5C6-149226224784}" srcOrd="8" destOrd="0" presId="urn:microsoft.com/office/officeart/2008/layout/VerticalCurvedList"/>
    <dgm:cxn modelId="{B3816217-EED7-2D41-B3BD-FB197CC86433}" type="presParOf" srcId="{4FF122A6-EC41-C243-B5C6-149226224784}" destId="{86A0ED17-646E-B04F-A155-6EE531E3522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206975B-697F-0246-9789-189A1A1610A8}">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DISCUSS WITH YOUR ADVISOR EARLIER TRANSFER TO UNIVERSITY PARK</a:t>
          </a:r>
        </a:p>
      </dgm:t>
    </dgm:pt>
    <dgm:pt modelId="{7906D436-0D15-F54B-9C8D-BD2D099DD63A}" type="par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475331AD-6A69-174C-9E69-21807CCC18C6}" type="sib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CONSIDER TAKING SUMMER CLASSES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START WORKING ON ACTUARIAL EXAMS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COMPLETE THE SEQUENCE OF INTRODUCTORY STATISTICS AND MATH COURSES</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rgbClr val="387E9C"/>
        </a:solidFill>
        <a:ln w="76200">
          <a:solidFill>
            <a:srgbClr val="387E9C"/>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4"/>
      <dgm:spPr/>
    </dgm:pt>
    <dgm:pt modelId="{805AEC1E-0535-D642-A803-014449FF1113}" type="pres">
      <dgm:prSet presAssocID="{C7CCDE9F-774F-0948-9CCE-22ADF63578C9}" presName="conn" presStyleLbl="parChTrans1D2" presStyleIdx="0" presStyleCnt="1" custLinFactNeighborX="-5602" custLinFactNeighborY="0"/>
      <dgm:spPr/>
    </dgm:pt>
    <dgm:pt modelId="{F0E9D967-FD2D-794D-9435-A7CCAEC50F9E}" type="pres">
      <dgm:prSet presAssocID="{C7CCDE9F-774F-0948-9CCE-22ADF63578C9}" presName="extraNode" presStyleLbl="node1" presStyleIdx="0" presStyleCnt="4"/>
      <dgm:spPr/>
    </dgm:pt>
    <dgm:pt modelId="{0681ED35-8975-E14E-905D-84FEF26DDA64}" type="pres">
      <dgm:prSet presAssocID="{C7CCDE9F-774F-0948-9CCE-22ADF63578C9}" presName="dstNode" presStyleLbl="node1" presStyleIdx="0" presStyleCnt="4"/>
      <dgm:spPr/>
    </dgm:pt>
    <dgm:pt modelId="{BD17B365-7B0C-724D-8A06-C1317856CB7F}" type="pres">
      <dgm:prSet presAssocID="{0F71584E-B4C0-9B4F-94F2-656E4902CB63}" presName="text_1" presStyleLbl="node1" presStyleIdx="0" presStyleCnt="4">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4"/>
      <dgm:spPr>
        <a:solidFill>
          <a:schemeClr val="bg1"/>
        </a:solidFill>
        <a:ln w="76200">
          <a:solidFill>
            <a:srgbClr val="387E9C"/>
          </a:solidFill>
        </a:ln>
      </dgm:spPr>
    </dgm:pt>
    <dgm:pt modelId="{DD6B3C29-48F9-0246-93DF-70476968E9EC}" type="pres">
      <dgm:prSet presAssocID="{78A2D7C0-6C45-1A44-B879-BD569C86EDB5}" presName="text_2" presStyleLbl="node1" presStyleIdx="1" presStyleCnt="4">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4"/>
      <dgm:spPr>
        <a:solidFill>
          <a:schemeClr val="bg1"/>
        </a:solidFill>
        <a:ln w="76200">
          <a:solidFill>
            <a:srgbClr val="387E9C"/>
          </a:solidFill>
        </a:ln>
      </dgm:spPr>
    </dgm:pt>
    <dgm:pt modelId="{F99ABE63-471E-8645-9164-05405FD65F4E}" type="pres">
      <dgm:prSet presAssocID="{FFB24108-CECD-DE40-B0F8-C8C3C06E8C25}" presName="text_3" presStyleLbl="node1" presStyleIdx="2" presStyleCnt="4">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4"/>
      <dgm:spPr>
        <a:solidFill>
          <a:srgbClr val="387E9C"/>
        </a:solidFill>
        <a:ln w="76200">
          <a:solidFill>
            <a:srgbClr val="387E9C"/>
          </a:solidFill>
        </a:ln>
      </dgm:spPr>
    </dgm:pt>
    <dgm:pt modelId="{0111A54D-8EA8-E040-8EA9-BA1E5663974F}" type="pres">
      <dgm:prSet presAssocID="{8206975B-697F-0246-9789-189A1A1610A8}" presName="text_4" presStyleLbl="node1" presStyleIdx="3" presStyleCnt="4">
        <dgm:presLayoutVars>
          <dgm:bulletEnabled val="1"/>
        </dgm:presLayoutVars>
      </dgm:prSet>
      <dgm:spPr/>
    </dgm:pt>
    <dgm:pt modelId="{4FF122A6-EC41-C243-B5C6-149226224784}" type="pres">
      <dgm:prSet presAssocID="{8206975B-697F-0246-9789-189A1A1610A8}" presName="accent_4" presStyleCnt="0"/>
      <dgm:spPr/>
    </dgm:pt>
    <dgm:pt modelId="{86A0ED17-646E-B04F-A155-6EE531E35225}" type="pres">
      <dgm:prSet presAssocID="{8206975B-697F-0246-9789-189A1A1610A8}" presName="accentRepeatNode" presStyleLbl="solidFgAcc1" presStyleIdx="3" presStyleCnt="4"/>
      <dgm:spPr>
        <a:solidFill>
          <a:schemeClr val="bg1"/>
        </a:solidFill>
        <a:ln w="76200">
          <a:solidFill>
            <a:srgbClr val="387E9C"/>
          </a:solidFill>
        </a:ln>
      </dgm:spPr>
    </dgm:pt>
  </dgm:ptLst>
  <dgm:cxnLst>
    <dgm:cxn modelId="{0C1DF50E-1B76-A042-9951-F28C1038BF17}" srcId="{C7CCDE9F-774F-0948-9CCE-22ADF63578C9}" destId="{8206975B-697F-0246-9789-189A1A1610A8}" srcOrd="3" destOrd="0" parTransId="{7906D436-0D15-F54B-9C8D-BD2D099DD63A}" sibTransId="{475331AD-6A69-174C-9E69-21807CCC18C6}"/>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781476C8-B12C-D144-9B2E-A59194AAFE41}" type="presOf" srcId="{8206975B-697F-0246-9789-189A1A1610A8}" destId="{0111A54D-8EA8-E040-8EA9-BA1E5663974F}"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 modelId="{B058C14E-11ED-E643-8A21-AD3B97A731BA}" type="presParOf" srcId="{D62272D1-5323-4E4D-B1DF-8AFBD29879A0}" destId="{0111A54D-8EA8-E040-8EA9-BA1E5663974F}" srcOrd="7" destOrd="0" presId="urn:microsoft.com/office/officeart/2008/layout/VerticalCurvedList"/>
    <dgm:cxn modelId="{E79BACEF-1853-6A46-B26B-3DF46BB8AD83}" type="presParOf" srcId="{D62272D1-5323-4E4D-B1DF-8AFBD29879A0}" destId="{4FF122A6-EC41-C243-B5C6-149226224784}" srcOrd="8" destOrd="0" presId="urn:microsoft.com/office/officeart/2008/layout/VerticalCurvedList"/>
    <dgm:cxn modelId="{B3816217-EED7-2D41-B3BD-FB197CC86433}" type="presParOf" srcId="{4FF122A6-EC41-C243-B5C6-149226224784}" destId="{86A0ED17-646E-B04F-A155-6EE531E3522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6110DF-3678-5F4B-8C6F-96AB177BC09C}"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D16E8038-C0ED-A44A-A9BB-0C64C8FED11F}">
      <dgm:prSet phldrT="[Text]"/>
      <dgm:spPr>
        <a:solidFill>
          <a:srgbClr val="387E9C"/>
        </a:solidFill>
      </dgm:spPr>
      <dgm:t>
        <a:bodyPr/>
        <a:lstStyle/>
        <a:p>
          <a:r>
            <a:rPr lang="en-US" b="1" dirty="0">
              <a:latin typeface="Arial" panose="020B0604020202020204" pitchFamily="34" charset="0"/>
              <a:cs typeface="Arial" panose="020B0604020202020204" pitchFamily="34" charset="0"/>
            </a:rPr>
            <a:t>Exam P/1</a:t>
          </a:r>
        </a:p>
      </dgm:t>
    </dgm:pt>
    <dgm:pt modelId="{830DF1E8-3A8F-8B40-98D0-7BBA03507240}" type="parTrans" cxnId="{3AE1B9A6-26CE-3243-A7A3-B87FFDCDE4D7}">
      <dgm:prSet/>
      <dgm:spPr/>
      <dgm:t>
        <a:bodyPr/>
        <a:lstStyle/>
        <a:p>
          <a:endParaRPr lang="en-US">
            <a:latin typeface="Arial" panose="020B0604020202020204" pitchFamily="34" charset="0"/>
            <a:cs typeface="Arial" panose="020B0604020202020204" pitchFamily="34" charset="0"/>
          </a:endParaRPr>
        </a:p>
      </dgm:t>
    </dgm:pt>
    <dgm:pt modelId="{54544445-6E1E-7E48-A7F9-B7ACC7CAA693}" type="sibTrans" cxnId="{3AE1B9A6-26CE-3243-A7A3-B87FFDCDE4D7}">
      <dgm:prSet/>
      <dgm:spPr>
        <a:solidFill>
          <a:srgbClr val="387E9C"/>
        </a:solidFill>
      </dgm:spPr>
      <dgm:t>
        <a:bodyPr/>
        <a:lstStyle/>
        <a:p>
          <a:endParaRPr lang="en-US" dirty="0">
            <a:latin typeface="Arial" panose="020B0604020202020204" pitchFamily="34" charset="0"/>
            <a:cs typeface="Arial" panose="020B0604020202020204" pitchFamily="34" charset="0"/>
          </a:endParaRPr>
        </a:p>
      </dgm:t>
    </dgm:pt>
    <dgm:pt modelId="{634FC5D2-6532-DF4E-8F8D-80BEFA9C9D98}">
      <dgm:prSet phldrT="[Text]" custT="1"/>
      <dgm:spPr>
        <a:solidFill>
          <a:srgbClr val="E8E8E8">
            <a:alpha val="90000"/>
          </a:srgbClr>
        </a:solidFill>
        <a:ln>
          <a:noFill/>
        </a:ln>
      </dgm:spPr>
      <dgm:t>
        <a:bodyPr/>
        <a:lstStyle/>
        <a:p>
          <a:r>
            <a:rPr lang="en-US" sz="1800" dirty="0">
              <a:solidFill>
                <a:srgbClr val="042650"/>
              </a:solidFill>
              <a:latin typeface="Arial" panose="020B0604020202020204" pitchFamily="34" charset="0"/>
              <a:cs typeface="Arial" panose="020B0604020202020204" pitchFamily="34" charset="0"/>
            </a:rPr>
            <a:t>Take at the beginning of </a:t>
          </a:r>
          <a:r>
            <a:rPr lang="en-US" sz="1800" b="1" dirty="0">
              <a:solidFill>
                <a:srgbClr val="042650"/>
              </a:solidFill>
              <a:latin typeface="Arial" panose="020B0604020202020204" pitchFamily="34" charset="0"/>
              <a:cs typeface="Arial" panose="020B0604020202020204" pitchFamily="34" charset="0"/>
            </a:rPr>
            <a:t>4</a:t>
          </a:r>
          <a:r>
            <a:rPr lang="en-US" sz="1800" b="1" baseline="30000" dirty="0">
              <a:solidFill>
                <a:srgbClr val="042650"/>
              </a:solidFill>
              <a:latin typeface="Arial" panose="020B0604020202020204" pitchFamily="34" charset="0"/>
              <a:cs typeface="Arial" panose="020B0604020202020204" pitchFamily="34" charset="0"/>
            </a:rPr>
            <a:t>th </a:t>
          </a:r>
          <a:r>
            <a:rPr lang="en-US" sz="1800" dirty="0">
              <a:solidFill>
                <a:srgbClr val="042650"/>
              </a:solidFill>
              <a:latin typeface="Arial" panose="020B0604020202020204" pitchFamily="34" charset="0"/>
              <a:cs typeface="Arial" panose="020B0604020202020204" pitchFamily="34" charset="0"/>
            </a:rPr>
            <a:t>semester </a:t>
          </a:r>
          <a:r>
            <a:rPr lang="en-US" sz="1800" b="1" dirty="0">
              <a:solidFill>
                <a:srgbClr val="042650"/>
              </a:solidFill>
              <a:latin typeface="Arial" panose="020B0604020202020204" pitchFamily="34" charset="0"/>
              <a:cs typeface="Arial" panose="020B0604020202020204" pitchFamily="34" charset="0"/>
            </a:rPr>
            <a:t>even if on a commonwealth campus</a:t>
          </a:r>
          <a:r>
            <a:rPr lang="en-US" sz="1800" dirty="0">
              <a:solidFill>
                <a:srgbClr val="042650"/>
              </a:solidFill>
              <a:latin typeface="Arial" panose="020B0604020202020204" pitchFamily="34" charset="0"/>
              <a:cs typeface="Arial" panose="020B0604020202020204" pitchFamily="34" charset="0"/>
            </a:rPr>
            <a:t>. Stat 414 and RM 214 fully prepare for the exam</a:t>
          </a:r>
        </a:p>
      </dgm:t>
    </dgm:pt>
    <dgm:pt modelId="{1FAA3249-DBAD-2742-B5C5-01918C4C755F}" type="parTrans" cxnId="{E9C03BAC-343E-6242-8469-7DCE14068878}">
      <dgm:prSet/>
      <dgm:spPr/>
      <dgm:t>
        <a:bodyPr/>
        <a:lstStyle/>
        <a:p>
          <a:endParaRPr lang="en-US">
            <a:latin typeface="Arial" panose="020B0604020202020204" pitchFamily="34" charset="0"/>
            <a:cs typeface="Arial" panose="020B0604020202020204" pitchFamily="34" charset="0"/>
          </a:endParaRPr>
        </a:p>
      </dgm:t>
    </dgm:pt>
    <dgm:pt modelId="{E693BEEF-6617-8444-B625-0017652D77A8}" type="sibTrans" cxnId="{E9C03BAC-343E-6242-8469-7DCE14068878}">
      <dgm:prSet/>
      <dgm:spPr/>
      <dgm:t>
        <a:bodyPr/>
        <a:lstStyle/>
        <a:p>
          <a:endParaRPr lang="en-US">
            <a:latin typeface="Arial" panose="020B0604020202020204" pitchFamily="34" charset="0"/>
            <a:cs typeface="Arial" panose="020B0604020202020204" pitchFamily="34" charset="0"/>
          </a:endParaRPr>
        </a:p>
      </dgm:t>
    </dgm:pt>
    <dgm:pt modelId="{897DF855-FB6C-8B40-8BAC-4D840B43F223}">
      <dgm:prSet phldrT="[Text]"/>
      <dgm:spPr>
        <a:solidFill>
          <a:srgbClr val="387E9C"/>
        </a:solidFill>
      </dgm:spPr>
      <dgm:t>
        <a:bodyPr/>
        <a:lstStyle/>
        <a:p>
          <a:r>
            <a:rPr lang="en-US" b="1" dirty="0">
              <a:latin typeface="Arial" panose="020B0604020202020204" pitchFamily="34" charset="0"/>
              <a:cs typeface="Arial" panose="020B0604020202020204" pitchFamily="34" charset="0"/>
            </a:rPr>
            <a:t>Exam FM/2</a:t>
          </a:r>
        </a:p>
      </dgm:t>
    </dgm:pt>
    <dgm:pt modelId="{E43ADA40-BF3D-1E4A-A907-5461FDE97084}" type="parTrans" cxnId="{6E420E76-331A-3E4D-96A8-D314685C5F3C}">
      <dgm:prSet/>
      <dgm:spPr/>
      <dgm:t>
        <a:bodyPr/>
        <a:lstStyle/>
        <a:p>
          <a:endParaRPr lang="en-US">
            <a:latin typeface="Arial" panose="020B0604020202020204" pitchFamily="34" charset="0"/>
            <a:cs typeface="Arial" panose="020B0604020202020204" pitchFamily="34" charset="0"/>
          </a:endParaRPr>
        </a:p>
      </dgm:t>
    </dgm:pt>
    <dgm:pt modelId="{4620BF07-A918-7A40-B57C-47C5905A7B76}" type="sibTrans" cxnId="{6E420E76-331A-3E4D-96A8-D314685C5F3C}">
      <dgm:prSet/>
      <dgm:spPr>
        <a:solidFill>
          <a:srgbClr val="387E9C"/>
        </a:solidFill>
      </dgm:spPr>
      <dgm:t>
        <a:bodyPr/>
        <a:lstStyle/>
        <a:p>
          <a:endParaRPr lang="en-US" dirty="0">
            <a:latin typeface="Arial" panose="020B0604020202020204" pitchFamily="34" charset="0"/>
            <a:cs typeface="Arial" panose="020B0604020202020204" pitchFamily="34" charset="0"/>
          </a:endParaRPr>
        </a:p>
      </dgm:t>
    </dgm:pt>
    <dgm:pt modelId="{D70CC656-63E8-AC46-91EB-BA12637CA68F}">
      <dgm:prSet phldrT="[Text]" custT="1"/>
      <dgm:spPr>
        <a:solidFill>
          <a:srgbClr val="E8E8E8">
            <a:alpha val="90000"/>
          </a:srgbClr>
        </a:solidFill>
        <a:ln>
          <a:noFill/>
        </a:ln>
      </dgm:spPr>
      <dgm:t>
        <a:bodyPr/>
        <a:lstStyle/>
        <a:p>
          <a:r>
            <a:rPr lang="en-US" sz="1800" dirty="0">
              <a:solidFill>
                <a:srgbClr val="042650"/>
              </a:solidFill>
              <a:latin typeface="Arial" panose="020B0604020202020204" pitchFamily="34" charset="0"/>
              <a:cs typeface="Arial" panose="020B0604020202020204" pitchFamily="34" charset="0"/>
            </a:rPr>
            <a:t>Take in your </a:t>
          </a:r>
          <a:r>
            <a:rPr lang="en-US" sz="1800" b="1" dirty="0">
              <a:solidFill>
                <a:srgbClr val="042650"/>
              </a:solidFill>
              <a:latin typeface="Arial" panose="020B0604020202020204" pitchFamily="34" charset="0"/>
              <a:cs typeface="Arial" panose="020B0604020202020204" pitchFamily="34" charset="0"/>
            </a:rPr>
            <a:t>4</a:t>
          </a:r>
          <a:r>
            <a:rPr lang="en-US" sz="1800" b="1" baseline="30000" dirty="0">
              <a:solidFill>
                <a:srgbClr val="042650"/>
              </a:solidFill>
              <a:latin typeface="Arial" panose="020B0604020202020204" pitchFamily="34" charset="0"/>
              <a:cs typeface="Arial" panose="020B0604020202020204" pitchFamily="34" charset="0"/>
            </a:rPr>
            <a:t>th</a:t>
          </a:r>
          <a:r>
            <a:rPr lang="en-US" sz="1800" b="1" dirty="0">
              <a:solidFill>
                <a:srgbClr val="042650"/>
              </a:solidFill>
              <a:latin typeface="Arial" panose="020B0604020202020204" pitchFamily="34" charset="0"/>
              <a:cs typeface="Arial" panose="020B0604020202020204" pitchFamily="34" charset="0"/>
            </a:rPr>
            <a:t> or 5</a:t>
          </a:r>
          <a:r>
            <a:rPr lang="en-US" sz="1800" b="1" baseline="30000" dirty="0">
              <a:solidFill>
                <a:srgbClr val="042650"/>
              </a:solidFill>
              <a:latin typeface="Arial" panose="020B0604020202020204" pitchFamily="34" charset="0"/>
              <a:cs typeface="Arial" panose="020B0604020202020204" pitchFamily="34" charset="0"/>
            </a:rPr>
            <a:t>th</a:t>
          </a:r>
          <a:r>
            <a:rPr lang="en-US" sz="1800" dirty="0">
              <a:solidFill>
                <a:srgbClr val="042650"/>
              </a:solidFill>
              <a:latin typeface="Arial" panose="020B0604020202020204" pitchFamily="34" charset="0"/>
              <a:cs typeface="Arial" panose="020B0604020202020204" pitchFamily="34" charset="0"/>
            </a:rPr>
            <a:t> semester depending on you transition to University Park. RM 410 fully prepares for the exam</a:t>
          </a:r>
        </a:p>
      </dgm:t>
    </dgm:pt>
    <dgm:pt modelId="{7AEB5E54-9110-8E46-A3B2-F4191A4166A6}" type="parTrans" cxnId="{9F8AC0AB-8238-D04F-8D5A-D4ECB347BB1B}">
      <dgm:prSet/>
      <dgm:spPr/>
      <dgm:t>
        <a:bodyPr/>
        <a:lstStyle/>
        <a:p>
          <a:endParaRPr lang="en-US">
            <a:latin typeface="Arial" panose="020B0604020202020204" pitchFamily="34" charset="0"/>
            <a:cs typeface="Arial" panose="020B0604020202020204" pitchFamily="34" charset="0"/>
          </a:endParaRPr>
        </a:p>
      </dgm:t>
    </dgm:pt>
    <dgm:pt modelId="{00D46899-3290-F343-8BDC-32F063C94441}" type="sibTrans" cxnId="{9F8AC0AB-8238-D04F-8D5A-D4ECB347BB1B}">
      <dgm:prSet/>
      <dgm:spPr/>
      <dgm:t>
        <a:bodyPr/>
        <a:lstStyle/>
        <a:p>
          <a:endParaRPr lang="en-US">
            <a:latin typeface="Arial" panose="020B0604020202020204" pitchFamily="34" charset="0"/>
            <a:cs typeface="Arial" panose="020B0604020202020204" pitchFamily="34" charset="0"/>
          </a:endParaRPr>
        </a:p>
      </dgm:t>
    </dgm:pt>
    <dgm:pt modelId="{C8C6AD4D-A94E-4E47-9685-2A02F09F114C}">
      <dgm:prSet phldrT="[Text]"/>
      <dgm:spPr>
        <a:solidFill>
          <a:srgbClr val="387E9C"/>
        </a:solidFill>
      </dgm:spPr>
      <dgm:t>
        <a:bodyPr/>
        <a:lstStyle/>
        <a:p>
          <a:r>
            <a:rPr lang="en-US" b="1" dirty="0">
              <a:latin typeface="Arial" panose="020B0604020202020204" pitchFamily="34" charset="0"/>
              <a:cs typeface="Arial" panose="020B0604020202020204" pitchFamily="34" charset="0"/>
            </a:rPr>
            <a:t>Exam IFM, LTAM, STAM…</a:t>
          </a:r>
        </a:p>
      </dgm:t>
    </dgm:pt>
    <dgm:pt modelId="{2051B9A1-7F6A-9044-9F3B-A08722A16342}" type="parTrans" cxnId="{3E15117F-F68D-E04F-935D-233F69D1C264}">
      <dgm:prSet/>
      <dgm:spPr/>
      <dgm:t>
        <a:bodyPr/>
        <a:lstStyle/>
        <a:p>
          <a:endParaRPr lang="en-US">
            <a:latin typeface="Arial" panose="020B0604020202020204" pitchFamily="34" charset="0"/>
            <a:cs typeface="Arial" panose="020B0604020202020204" pitchFamily="34" charset="0"/>
          </a:endParaRPr>
        </a:p>
      </dgm:t>
    </dgm:pt>
    <dgm:pt modelId="{26F1F92D-4461-CD4A-8B78-266DBBA25F6D}" type="sibTrans" cxnId="{3E15117F-F68D-E04F-935D-233F69D1C264}">
      <dgm:prSet/>
      <dgm:spPr/>
      <dgm:t>
        <a:bodyPr/>
        <a:lstStyle/>
        <a:p>
          <a:endParaRPr lang="en-US">
            <a:latin typeface="Arial" panose="020B0604020202020204" pitchFamily="34" charset="0"/>
            <a:cs typeface="Arial" panose="020B0604020202020204" pitchFamily="34" charset="0"/>
          </a:endParaRPr>
        </a:p>
      </dgm:t>
    </dgm:pt>
    <dgm:pt modelId="{EC4ABB65-9104-FF49-AE1A-957EF1E0DA18}">
      <dgm:prSet phldrT="[Text]" custT="1"/>
      <dgm:spPr>
        <a:solidFill>
          <a:srgbClr val="E8E8E8">
            <a:alpha val="90000"/>
          </a:srgbClr>
        </a:solidFill>
        <a:ln>
          <a:noFill/>
        </a:ln>
      </dgm:spPr>
      <dgm:t>
        <a:bodyPr/>
        <a:lstStyle/>
        <a:p>
          <a:r>
            <a:rPr lang="en-US" sz="1800" dirty="0">
              <a:solidFill>
                <a:srgbClr val="042650"/>
              </a:solidFill>
              <a:latin typeface="Arial" panose="020B0604020202020204" pitchFamily="34" charset="0"/>
              <a:cs typeface="Arial" panose="020B0604020202020204" pitchFamily="34" charset="0"/>
            </a:rPr>
            <a:t>The sample schedules available on the club’s website provide further recommendations on when to take exams</a:t>
          </a:r>
        </a:p>
      </dgm:t>
    </dgm:pt>
    <dgm:pt modelId="{2D6CCC43-2B9B-094F-ACC1-3F3330AA96F0}" type="parTrans" cxnId="{CCA0F250-724A-4E4C-BB1B-51EF99D45565}">
      <dgm:prSet/>
      <dgm:spPr/>
      <dgm:t>
        <a:bodyPr/>
        <a:lstStyle/>
        <a:p>
          <a:endParaRPr lang="en-US">
            <a:latin typeface="Arial" panose="020B0604020202020204" pitchFamily="34" charset="0"/>
            <a:cs typeface="Arial" panose="020B0604020202020204" pitchFamily="34" charset="0"/>
          </a:endParaRPr>
        </a:p>
      </dgm:t>
    </dgm:pt>
    <dgm:pt modelId="{20AC56A6-4860-8A41-B294-D82131D66933}" type="sibTrans" cxnId="{CCA0F250-724A-4E4C-BB1B-51EF99D45565}">
      <dgm:prSet/>
      <dgm:spPr/>
      <dgm:t>
        <a:bodyPr/>
        <a:lstStyle/>
        <a:p>
          <a:endParaRPr lang="en-US">
            <a:latin typeface="Arial" panose="020B0604020202020204" pitchFamily="34" charset="0"/>
            <a:cs typeface="Arial" panose="020B0604020202020204" pitchFamily="34" charset="0"/>
          </a:endParaRPr>
        </a:p>
      </dgm:t>
    </dgm:pt>
    <dgm:pt modelId="{BC786480-AD28-6D4E-8AF9-07F82E25CCB2}" type="pres">
      <dgm:prSet presAssocID="{F76110DF-3678-5F4B-8C6F-96AB177BC09C}" presName="linearFlow" presStyleCnt="0">
        <dgm:presLayoutVars>
          <dgm:dir/>
          <dgm:animLvl val="lvl"/>
          <dgm:resizeHandles val="exact"/>
        </dgm:presLayoutVars>
      </dgm:prSet>
      <dgm:spPr/>
    </dgm:pt>
    <dgm:pt modelId="{2F516523-C832-0B49-9210-AB3835A32D56}" type="pres">
      <dgm:prSet presAssocID="{D16E8038-C0ED-A44A-A9BB-0C64C8FED11F}" presName="composite" presStyleCnt="0"/>
      <dgm:spPr/>
    </dgm:pt>
    <dgm:pt modelId="{96803962-1375-404A-9AB1-401B9FD42889}" type="pres">
      <dgm:prSet presAssocID="{D16E8038-C0ED-A44A-A9BB-0C64C8FED11F}" presName="parTx" presStyleLbl="node1" presStyleIdx="0" presStyleCnt="3">
        <dgm:presLayoutVars>
          <dgm:chMax val="0"/>
          <dgm:chPref val="0"/>
          <dgm:bulletEnabled val="1"/>
        </dgm:presLayoutVars>
      </dgm:prSet>
      <dgm:spPr>
        <a:prstGeom prst="rect">
          <a:avLst/>
        </a:prstGeom>
      </dgm:spPr>
    </dgm:pt>
    <dgm:pt modelId="{FD8F254E-4328-D34D-86F9-67DB5EAEAF8F}" type="pres">
      <dgm:prSet presAssocID="{D16E8038-C0ED-A44A-A9BB-0C64C8FED11F}" presName="parSh" presStyleLbl="node1" presStyleIdx="0" presStyleCnt="3"/>
      <dgm:spPr>
        <a:prstGeom prst="rect">
          <a:avLst/>
        </a:prstGeom>
      </dgm:spPr>
    </dgm:pt>
    <dgm:pt modelId="{9A59637C-E3A4-294B-9B77-7932556D5474}" type="pres">
      <dgm:prSet presAssocID="{D16E8038-C0ED-A44A-A9BB-0C64C8FED11F}" presName="desTx" presStyleLbl="fgAcc1" presStyleIdx="0" presStyleCnt="3" custScaleX="110438" custScaleY="89163">
        <dgm:presLayoutVars>
          <dgm:bulletEnabled val="1"/>
        </dgm:presLayoutVars>
      </dgm:prSet>
      <dgm:spPr>
        <a:prstGeom prst="rect">
          <a:avLst/>
        </a:prstGeom>
      </dgm:spPr>
    </dgm:pt>
    <dgm:pt modelId="{D134CE51-9DAA-214F-B9A7-19064F35AE47}" type="pres">
      <dgm:prSet presAssocID="{54544445-6E1E-7E48-A7F9-B7ACC7CAA693}" presName="sibTrans" presStyleLbl="sibTrans2D1" presStyleIdx="0" presStyleCnt="2"/>
      <dgm:spPr/>
    </dgm:pt>
    <dgm:pt modelId="{D312794D-2B74-AD41-828A-506B6187D3DD}" type="pres">
      <dgm:prSet presAssocID="{54544445-6E1E-7E48-A7F9-B7ACC7CAA693}" presName="connTx" presStyleLbl="sibTrans2D1" presStyleIdx="0" presStyleCnt="2"/>
      <dgm:spPr/>
    </dgm:pt>
    <dgm:pt modelId="{87456549-7D69-824C-8856-9F12C127089C}" type="pres">
      <dgm:prSet presAssocID="{897DF855-FB6C-8B40-8BAC-4D840B43F223}" presName="composite" presStyleCnt="0"/>
      <dgm:spPr/>
    </dgm:pt>
    <dgm:pt modelId="{40B14868-7C52-0C46-ABFF-19954DC8B469}" type="pres">
      <dgm:prSet presAssocID="{897DF855-FB6C-8B40-8BAC-4D840B43F223}" presName="parTx" presStyleLbl="node1" presStyleIdx="0" presStyleCnt="3">
        <dgm:presLayoutVars>
          <dgm:chMax val="0"/>
          <dgm:chPref val="0"/>
          <dgm:bulletEnabled val="1"/>
        </dgm:presLayoutVars>
      </dgm:prSet>
      <dgm:spPr/>
    </dgm:pt>
    <dgm:pt modelId="{81F76594-539F-E941-B1E7-8C8676528F77}" type="pres">
      <dgm:prSet presAssocID="{897DF855-FB6C-8B40-8BAC-4D840B43F223}" presName="parSh" presStyleLbl="node1" presStyleIdx="1" presStyleCnt="3"/>
      <dgm:spPr>
        <a:prstGeom prst="rect">
          <a:avLst/>
        </a:prstGeom>
      </dgm:spPr>
    </dgm:pt>
    <dgm:pt modelId="{0D2C0881-08F6-EC45-B4D9-E839B78EEFAC}" type="pres">
      <dgm:prSet presAssocID="{897DF855-FB6C-8B40-8BAC-4D840B43F223}" presName="desTx" presStyleLbl="fgAcc1" presStyleIdx="1" presStyleCnt="3" custScaleX="110438" custScaleY="89163">
        <dgm:presLayoutVars>
          <dgm:bulletEnabled val="1"/>
        </dgm:presLayoutVars>
      </dgm:prSet>
      <dgm:spPr>
        <a:prstGeom prst="rect">
          <a:avLst/>
        </a:prstGeom>
      </dgm:spPr>
    </dgm:pt>
    <dgm:pt modelId="{BA307F8C-63FE-FE43-9CFE-E0B80D7614A2}" type="pres">
      <dgm:prSet presAssocID="{4620BF07-A918-7A40-B57C-47C5905A7B76}" presName="sibTrans" presStyleLbl="sibTrans2D1" presStyleIdx="1" presStyleCnt="2"/>
      <dgm:spPr/>
    </dgm:pt>
    <dgm:pt modelId="{960D8A21-B2A3-1343-BDE7-156AA8CC0427}" type="pres">
      <dgm:prSet presAssocID="{4620BF07-A918-7A40-B57C-47C5905A7B76}" presName="connTx" presStyleLbl="sibTrans2D1" presStyleIdx="1" presStyleCnt="2"/>
      <dgm:spPr/>
    </dgm:pt>
    <dgm:pt modelId="{20111F42-CA45-3F44-B388-27D590132ACE}" type="pres">
      <dgm:prSet presAssocID="{C8C6AD4D-A94E-4E47-9685-2A02F09F114C}" presName="composite" presStyleCnt="0"/>
      <dgm:spPr/>
    </dgm:pt>
    <dgm:pt modelId="{CBE1DF60-6D67-7548-AFC0-0761C56151C0}" type="pres">
      <dgm:prSet presAssocID="{C8C6AD4D-A94E-4E47-9685-2A02F09F114C}" presName="parTx" presStyleLbl="node1" presStyleIdx="1" presStyleCnt="3">
        <dgm:presLayoutVars>
          <dgm:chMax val="0"/>
          <dgm:chPref val="0"/>
          <dgm:bulletEnabled val="1"/>
        </dgm:presLayoutVars>
      </dgm:prSet>
      <dgm:spPr/>
    </dgm:pt>
    <dgm:pt modelId="{4CB486BF-67E1-EC4E-9554-1C1537B5A960}" type="pres">
      <dgm:prSet presAssocID="{C8C6AD4D-A94E-4E47-9685-2A02F09F114C}" presName="parSh" presStyleLbl="node1" presStyleIdx="2" presStyleCnt="3"/>
      <dgm:spPr>
        <a:prstGeom prst="rect">
          <a:avLst/>
        </a:prstGeom>
      </dgm:spPr>
    </dgm:pt>
    <dgm:pt modelId="{219AEB3D-8C7D-7D44-93B0-DEFD2C9F7998}" type="pres">
      <dgm:prSet presAssocID="{C8C6AD4D-A94E-4E47-9685-2A02F09F114C}" presName="desTx" presStyleLbl="fgAcc1" presStyleIdx="2" presStyleCnt="3" custScaleX="110438" custScaleY="89163">
        <dgm:presLayoutVars>
          <dgm:bulletEnabled val="1"/>
        </dgm:presLayoutVars>
      </dgm:prSet>
      <dgm:spPr>
        <a:prstGeom prst="rect">
          <a:avLst/>
        </a:prstGeom>
      </dgm:spPr>
    </dgm:pt>
  </dgm:ptLst>
  <dgm:cxnLst>
    <dgm:cxn modelId="{684E1D1E-EC5E-BF45-A2A5-F3E0111D39F7}" type="presOf" srcId="{54544445-6E1E-7E48-A7F9-B7ACC7CAA693}" destId="{D312794D-2B74-AD41-828A-506B6187D3DD}" srcOrd="1" destOrd="0" presId="urn:microsoft.com/office/officeart/2005/8/layout/process3"/>
    <dgm:cxn modelId="{7F82BA42-547D-6044-AF85-0E5B2C30D6A2}" type="presOf" srcId="{D70CC656-63E8-AC46-91EB-BA12637CA68F}" destId="{0D2C0881-08F6-EC45-B4D9-E839B78EEFAC}" srcOrd="0" destOrd="0" presId="urn:microsoft.com/office/officeart/2005/8/layout/process3"/>
    <dgm:cxn modelId="{86F1BE4C-E6F0-E448-A011-A603225CB292}" type="presOf" srcId="{634FC5D2-6532-DF4E-8F8D-80BEFA9C9D98}" destId="{9A59637C-E3A4-294B-9B77-7932556D5474}" srcOrd="0" destOrd="0" presId="urn:microsoft.com/office/officeart/2005/8/layout/process3"/>
    <dgm:cxn modelId="{CCA0F250-724A-4E4C-BB1B-51EF99D45565}" srcId="{C8C6AD4D-A94E-4E47-9685-2A02F09F114C}" destId="{EC4ABB65-9104-FF49-AE1A-957EF1E0DA18}" srcOrd="0" destOrd="0" parTransId="{2D6CCC43-2B9B-094F-ACC1-3F3330AA96F0}" sibTransId="{20AC56A6-4860-8A41-B294-D82131D66933}"/>
    <dgm:cxn modelId="{C991C760-1F2E-4140-829A-F7475B44985C}" type="presOf" srcId="{C8C6AD4D-A94E-4E47-9685-2A02F09F114C}" destId="{CBE1DF60-6D67-7548-AFC0-0761C56151C0}" srcOrd="0" destOrd="0" presId="urn:microsoft.com/office/officeart/2005/8/layout/process3"/>
    <dgm:cxn modelId="{6E420E76-331A-3E4D-96A8-D314685C5F3C}" srcId="{F76110DF-3678-5F4B-8C6F-96AB177BC09C}" destId="{897DF855-FB6C-8B40-8BAC-4D840B43F223}" srcOrd="1" destOrd="0" parTransId="{E43ADA40-BF3D-1E4A-A907-5461FDE97084}" sibTransId="{4620BF07-A918-7A40-B57C-47C5905A7B76}"/>
    <dgm:cxn modelId="{E615B477-5826-E14A-B815-5C0C9FE40CD1}" type="presOf" srcId="{54544445-6E1E-7E48-A7F9-B7ACC7CAA693}" destId="{D134CE51-9DAA-214F-B9A7-19064F35AE47}" srcOrd="0" destOrd="0" presId="urn:microsoft.com/office/officeart/2005/8/layout/process3"/>
    <dgm:cxn modelId="{3E15117F-F68D-E04F-935D-233F69D1C264}" srcId="{F76110DF-3678-5F4B-8C6F-96AB177BC09C}" destId="{C8C6AD4D-A94E-4E47-9685-2A02F09F114C}" srcOrd="2" destOrd="0" parTransId="{2051B9A1-7F6A-9044-9F3B-A08722A16342}" sibTransId="{26F1F92D-4461-CD4A-8B78-266DBBA25F6D}"/>
    <dgm:cxn modelId="{677FCB7F-A7EF-D141-B969-46A57D42AFE7}" type="presOf" srcId="{4620BF07-A918-7A40-B57C-47C5905A7B76}" destId="{960D8A21-B2A3-1343-BDE7-156AA8CC0427}" srcOrd="1" destOrd="0" presId="urn:microsoft.com/office/officeart/2005/8/layout/process3"/>
    <dgm:cxn modelId="{66504E88-F29C-B243-AA7F-642796257C87}" type="presOf" srcId="{897DF855-FB6C-8B40-8BAC-4D840B43F223}" destId="{81F76594-539F-E941-B1E7-8C8676528F77}" srcOrd="1" destOrd="0" presId="urn:microsoft.com/office/officeart/2005/8/layout/process3"/>
    <dgm:cxn modelId="{F0F9D38F-4BC0-264D-93F6-9AE019EEEB85}" type="presOf" srcId="{F76110DF-3678-5F4B-8C6F-96AB177BC09C}" destId="{BC786480-AD28-6D4E-8AF9-07F82E25CCB2}" srcOrd="0" destOrd="0" presId="urn:microsoft.com/office/officeart/2005/8/layout/process3"/>
    <dgm:cxn modelId="{D5367C97-771E-2A40-8518-200D9E6463BF}" type="presOf" srcId="{C8C6AD4D-A94E-4E47-9685-2A02F09F114C}" destId="{4CB486BF-67E1-EC4E-9554-1C1537B5A960}" srcOrd="1" destOrd="0" presId="urn:microsoft.com/office/officeart/2005/8/layout/process3"/>
    <dgm:cxn modelId="{81337DA5-BC15-3741-BD78-12019C28C22A}" type="presOf" srcId="{897DF855-FB6C-8B40-8BAC-4D840B43F223}" destId="{40B14868-7C52-0C46-ABFF-19954DC8B469}" srcOrd="0" destOrd="0" presId="urn:microsoft.com/office/officeart/2005/8/layout/process3"/>
    <dgm:cxn modelId="{3AE1B9A6-26CE-3243-A7A3-B87FFDCDE4D7}" srcId="{F76110DF-3678-5F4B-8C6F-96AB177BC09C}" destId="{D16E8038-C0ED-A44A-A9BB-0C64C8FED11F}" srcOrd="0" destOrd="0" parTransId="{830DF1E8-3A8F-8B40-98D0-7BBA03507240}" sibTransId="{54544445-6E1E-7E48-A7F9-B7ACC7CAA693}"/>
    <dgm:cxn modelId="{9F8AC0AB-8238-D04F-8D5A-D4ECB347BB1B}" srcId="{897DF855-FB6C-8B40-8BAC-4D840B43F223}" destId="{D70CC656-63E8-AC46-91EB-BA12637CA68F}" srcOrd="0" destOrd="0" parTransId="{7AEB5E54-9110-8E46-A3B2-F4191A4166A6}" sibTransId="{00D46899-3290-F343-8BDC-32F063C94441}"/>
    <dgm:cxn modelId="{E9C03BAC-343E-6242-8469-7DCE14068878}" srcId="{D16E8038-C0ED-A44A-A9BB-0C64C8FED11F}" destId="{634FC5D2-6532-DF4E-8F8D-80BEFA9C9D98}" srcOrd="0" destOrd="0" parTransId="{1FAA3249-DBAD-2742-B5C5-01918C4C755F}" sibTransId="{E693BEEF-6617-8444-B625-0017652D77A8}"/>
    <dgm:cxn modelId="{79A30BB8-1C26-0F4D-BE4C-08271B222D95}" type="presOf" srcId="{EC4ABB65-9104-FF49-AE1A-957EF1E0DA18}" destId="{219AEB3D-8C7D-7D44-93B0-DEFD2C9F7998}" srcOrd="0" destOrd="0" presId="urn:microsoft.com/office/officeart/2005/8/layout/process3"/>
    <dgm:cxn modelId="{E1FCC1C5-F600-5243-9C5F-A1E46FCAB0D0}" type="presOf" srcId="{D16E8038-C0ED-A44A-A9BB-0C64C8FED11F}" destId="{96803962-1375-404A-9AB1-401B9FD42889}" srcOrd="0" destOrd="0" presId="urn:microsoft.com/office/officeart/2005/8/layout/process3"/>
    <dgm:cxn modelId="{720BF7CE-A3E6-D24B-A38B-ACADE9C57ED9}" type="presOf" srcId="{D16E8038-C0ED-A44A-A9BB-0C64C8FED11F}" destId="{FD8F254E-4328-D34D-86F9-67DB5EAEAF8F}" srcOrd="1" destOrd="0" presId="urn:microsoft.com/office/officeart/2005/8/layout/process3"/>
    <dgm:cxn modelId="{7A1281DB-A0BC-2943-8017-F6428E93CABA}" type="presOf" srcId="{4620BF07-A918-7A40-B57C-47C5905A7B76}" destId="{BA307F8C-63FE-FE43-9CFE-E0B80D7614A2}" srcOrd="0" destOrd="0" presId="urn:microsoft.com/office/officeart/2005/8/layout/process3"/>
    <dgm:cxn modelId="{9C2529DB-EB10-0D40-870A-7A6C24000402}" type="presParOf" srcId="{BC786480-AD28-6D4E-8AF9-07F82E25CCB2}" destId="{2F516523-C832-0B49-9210-AB3835A32D56}" srcOrd="0" destOrd="0" presId="urn:microsoft.com/office/officeart/2005/8/layout/process3"/>
    <dgm:cxn modelId="{C8E95F5A-A076-3C43-AC28-01CB55B9E4C6}" type="presParOf" srcId="{2F516523-C832-0B49-9210-AB3835A32D56}" destId="{96803962-1375-404A-9AB1-401B9FD42889}" srcOrd="0" destOrd="0" presId="urn:microsoft.com/office/officeart/2005/8/layout/process3"/>
    <dgm:cxn modelId="{9E28292A-A905-CC4A-A035-DF295DFBE3C1}" type="presParOf" srcId="{2F516523-C832-0B49-9210-AB3835A32D56}" destId="{FD8F254E-4328-D34D-86F9-67DB5EAEAF8F}" srcOrd="1" destOrd="0" presId="urn:microsoft.com/office/officeart/2005/8/layout/process3"/>
    <dgm:cxn modelId="{78155911-25DC-AE4A-BF06-44F8E6D8A1FE}" type="presParOf" srcId="{2F516523-C832-0B49-9210-AB3835A32D56}" destId="{9A59637C-E3A4-294B-9B77-7932556D5474}" srcOrd="2" destOrd="0" presId="urn:microsoft.com/office/officeart/2005/8/layout/process3"/>
    <dgm:cxn modelId="{CB8DB667-7074-8748-AB6F-B1F38FB702AD}" type="presParOf" srcId="{BC786480-AD28-6D4E-8AF9-07F82E25CCB2}" destId="{D134CE51-9DAA-214F-B9A7-19064F35AE47}" srcOrd="1" destOrd="0" presId="urn:microsoft.com/office/officeart/2005/8/layout/process3"/>
    <dgm:cxn modelId="{FF91AFCF-79F5-EF42-8090-BB6E85E00BFD}" type="presParOf" srcId="{D134CE51-9DAA-214F-B9A7-19064F35AE47}" destId="{D312794D-2B74-AD41-828A-506B6187D3DD}" srcOrd="0" destOrd="0" presId="urn:microsoft.com/office/officeart/2005/8/layout/process3"/>
    <dgm:cxn modelId="{9EA9E4ED-F0E0-464F-A831-6D0CEFE6F76C}" type="presParOf" srcId="{BC786480-AD28-6D4E-8AF9-07F82E25CCB2}" destId="{87456549-7D69-824C-8856-9F12C127089C}" srcOrd="2" destOrd="0" presId="urn:microsoft.com/office/officeart/2005/8/layout/process3"/>
    <dgm:cxn modelId="{AD7B774C-D449-8B4F-B08F-CF7E64BF74B4}" type="presParOf" srcId="{87456549-7D69-824C-8856-9F12C127089C}" destId="{40B14868-7C52-0C46-ABFF-19954DC8B469}" srcOrd="0" destOrd="0" presId="urn:microsoft.com/office/officeart/2005/8/layout/process3"/>
    <dgm:cxn modelId="{CB3C714F-00A5-4947-B201-1CE1634B39E6}" type="presParOf" srcId="{87456549-7D69-824C-8856-9F12C127089C}" destId="{81F76594-539F-E941-B1E7-8C8676528F77}" srcOrd="1" destOrd="0" presId="urn:microsoft.com/office/officeart/2005/8/layout/process3"/>
    <dgm:cxn modelId="{6EBA0BA8-6AC2-7246-A9D8-04BAC027F034}" type="presParOf" srcId="{87456549-7D69-824C-8856-9F12C127089C}" destId="{0D2C0881-08F6-EC45-B4D9-E839B78EEFAC}" srcOrd="2" destOrd="0" presId="urn:microsoft.com/office/officeart/2005/8/layout/process3"/>
    <dgm:cxn modelId="{B1C92EB5-FE10-6744-97D2-815E00C9CA97}" type="presParOf" srcId="{BC786480-AD28-6D4E-8AF9-07F82E25CCB2}" destId="{BA307F8C-63FE-FE43-9CFE-E0B80D7614A2}" srcOrd="3" destOrd="0" presId="urn:microsoft.com/office/officeart/2005/8/layout/process3"/>
    <dgm:cxn modelId="{AE9ED0F1-6CE3-FA4B-AE7C-5ADBC336F67C}" type="presParOf" srcId="{BA307F8C-63FE-FE43-9CFE-E0B80D7614A2}" destId="{960D8A21-B2A3-1343-BDE7-156AA8CC0427}" srcOrd="0" destOrd="0" presId="urn:microsoft.com/office/officeart/2005/8/layout/process3"/>
    <dgm:cxn modelId="{6D30D120-4B0C-B24E-8BA4-6B43E58B07B3}" type="presParOf" srcId="{BC786480-AD28-6D4E-8AF9-07F82E25CCB2}" destId="{20111F42-CA45-3F44-B388-27D590132ACE}" srcOrd="4" destOrd="0" presId="urn:microsoft.com/office/officeart/2005/8/layout/process3"/>
    <dgm:cxn modelId="{4BB50FDB-9432-E940-97A6-BE611110D5A1}" type="presParOf" srcId="{20111F42-CA45-3F44-B388-27D590132ACE}" destId="{CBE1DF60-6D67-7548-AFC0-0761C56151C0}" srcOrd="0" destOrd="0" presId="urn:microsoft.com/office/officeart/2005/8/layout/process3"/>
    <dgm:cxn modelId="{5FF94D7E-0BD7-6245-A712-07E2A7971049}" type="presParOf" srcId="{20111F42-CA45-3F44-B388-27D590132ACE}" destId="{4CB486BF-67E1-EC4E-9554-1C1537B5A960}" srcOrd="1" destOrd="0" presId="urn:microsoft.com/office/officeart/2005/8/layout/process3"/>
    <dgm:cxn modelId="{7CB6FB63-7B83-F84E-A28F-1AB9A4A2DF2A}" type="presParOf" srcId="{20111F42-CA45-3F44-B388-27D590132ACE}" destId="{219AEB3D-8C7D-7D44-93B0-DEFD2C9F799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206975B-697F-0246-9789-189A1A1610A8}">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DISCUSS WITH YOUR ADVISOR EARLIER TRANSFER TO UNIVERSITY PARK</a:t>
          </a:r>
        </a:p>
      </dgm:t>
    </dgm:pt>
    <dgm:pt modelId="{7906D436-0D15-F54B-9C8D-BD2D099DD63A}" type="par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475331AD-6A69-174C-9E69-21807CCC18C6}" type="sibTrans" cxnId="{0C1DF50E-1B76-A042-9951-F28C1038BF17}">
      <dgm:prSet/>
      <dgm:spPr/>
      <dgm:t>
        <a:bodyPr/>
        <a:lstStyle/>
        <a:p>
          <a:endParaRPr lang="en-US">
            <a:latin typeface="Arial" panose="020B0604020202020204" pitchFamily="34" charset="0"/>
            <a:cs typeface="Arial" panose="020B0604020202020204" pitchFamily="34" charset="0"/>
          </a:endParaRPr>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CONSIDER TAKING SUMMER CLASSES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START WORKING ON ACTUARIAL EXAMS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COMPLETE THE SEQUENCE OF INTRODUCTORY STATISTICS AND MATH COURSES</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rgbClr val="387E9C"/>
        </a:solidFill>
        <a:ln w="76200">
          <a:solidFill>
            <a:srgbClr val="387E9C"/>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4"/>
      <dgm:spPr/>
    </dgm:pt>
    <dgm:pt modelId="{805AEC1E-0535-D642-A803-014449FF1113}" type="pres">
      <dgm:prSet presAssocID="{C7CCDE9F-774F-0948-9CCE-22ADF63578C9}" presName="conn" presStyleLbl="parChTrans1D2" presStyleIdx="0" presStyleCnt="1" custLinFactNeighborX="-5602" custLinFactNeighborY="0"/>
      <dgm:spPr/>
    </dgm:pt>
    <dgm:pt modelId="{F0E9D967-FD2D-794D-9435-A7CCAEC50F9E}" type="pres">
      <dgm:prSet presAssocID="{C7CCDE9F-774F-0948-9CCE-22ADF63578C9}" presName="extraNode" presStyleLbl="node1" presStyleIdx="0" presStyleCnt="4"/>
      <dgm:spPr/>
    </dgm:pt>
    <dgm:pt modelId="{0681ED35-8975-E14E-905D-84FEF26DDA64}" type="pres">
      <dgm:prSet presAssocID="{C7CCDE9F-774F-0948-9CCE-22ADF63578C9}" presName="dstNode" presStyleLbl="node1" presStyleIdx="0" presStyleCnt="4"/>
      <dgm:spPr/>
    </dgm:pt>
    <dgm:pt modelId="{BD17B365-7B0C-724D-8A06-C1317856CB7F}" type="pres">
      <dgm:prSet presAssocID="{0F71584E-B4C0-9B4F-94F2-656E4902CB63}" presName="text_1" presStyleLbl="node1" presStyleIdx="0" presStyleCnt="4">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4"/>
      <dgm:spPr>
        <a:solidFill>
          <a:schemeClr val="bg1"/>
        </a:solidFill>
        <a:ln w="76200">
          <a:solidFill>
            <a:srgbClr val="387E9C"/>
          </a:solidFill>
        </a:ln>
      </dgm:spPr>
    </dgm:pt>
    <dgm:pt modelId="{DD6B3C29-48F9-0246-93DF-70476968E9EC}" type="pres">
      <dgm:prSet presAssocID="{78A2D7C0-6C45-1A44-B879-BD569C86EDB5}" presName="text_2" presStyleLbl="node1" presStyleIdx="1" presStyleCnt="4">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4"/>
      <dgm:spPr>
        <a:solidFill>
          <a:schemeClr val="bg1"/>
        </a:solidFill>
        <a:ln w="76200">
          <a:solidFill>
            <a:srgbClr val="387E9C"/>
          </a:solidFill>
        </a:ln>
      </dgm:spPr>
    </dgm:pt>
    <dgm:pt modelId="{F99ABE63-471E-8645-9164-05405FD65F4E}" type="pres">
      <dgm:prSet presAssocID="{FFB24108-CECD-DE40-B0F8-C8C3C06E8C25}" presName="text_3" presStyleLbl="node1" presStyleIdx="2" presStyleCnt="4">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4"/>
      <dgm:spPr>
        <a:solidFill>
          <a:schemeClr val="bg1"/>
        </a:solidFill>
        <a:ln w="76200">
          <a:solidFill>
            <a:srgbClr val="387E9C"/>
          </a:solidFill>
        </a:ln>
      </dgm:spPr>
    </dgm:pt>
    <dgm:pt modelId="{0111A54D-8EA8-E040-8EA9-BA1E5663974F}" type="pres">
      <dgm:prSet presAssocID="{8206975B-697F-0246-9789-189A1A1610A8}" presName="text_4" presStyleLbl="node1" presStyleIdx="3" presStyleCnt="4">
        <dgm:presLayoutVars>
          <dgm:bulletEnabled val="1"/>
        </dgm:presLayoutVars>
      </dgm:prSet>
      <dgm:spPr/>
    </dgm:pt>
    <dgm:pt modelId="{4FF122A6-EC41-C243-B5C6-149226224784}" type="pres">
      <dgm:prSet presAssocID="{8206975B-697F-0246-9789-189A1A1610A8}" presName="accent_4" presStyleCnt="0"/>
      <dgm:spPr/>
    </dgm:pt>
    <dgm:pt modelId="{86A0ED17-646E-B04F-A155-6EE531E35225}" type="pres">
      <dgm:prSet presAssocID="{8206975B-697F-0246-9789-189A1A1610A8}" presName="accentRepeatNode" presStyleLbl="solidFgAcc1" presStyleIdx="3" presStyleCnt="4"/>
      <dgm:spPr>
        <a:solidFill>
          <a:srgbClr val="387E9C"/>
        </a:solidFill>
        <a:ln w="76200">
          <a:solidFill>
            <a:srgbClr val="387E9C"/>
          </a:solidFill>
        </a:ln>
      </dgm:spPr>
    </dgm:pt>
  </dgm:ptLst>
  <dgm:cxnLst>
    <dgm:cxn modelId="{0C1DF50E-1B76-A042-9951-F28C1038BF17}" srcId="{C7CCDE9F-774F-0948-9CCE-22ADF63578C9}" destId="{8206975B-697F-0246-9789-189A1A1610A8}" srcOrd="3" destOrd="0" parTransId="{7906D436-0D15-F54B-9C8D-BD2D099DD63A}" sibTransId="{475331AD-6A69-174C-9E69-21807CCC18C6}"/>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781476C8-B12C-D144-9B2E-A59194AAFE41}" type="presOf" srcId="{8206975B-697F-0246-9789-189A1A1610A8}" destId="{0111A54D-8EA8-E040-8EA9-BA1E5663974F}"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 modelId="{B058C14E-11ED-E643-8A21-AD3B97A731BA}" type="presParOf" srcId="{D62272D1-5323-4E4D-B1DF-8AFBD29879A0}" destId="{0111A54D-8EA8-E040-8EA9-BA1E5663974F}" srcOrd="7" destOrd="0" presId="urn:microsoft.com/office/officeart/2008/layout/VerticalCurvedList"/>
    <dgm:cxn modelId="{E79BACEF-1853-6A46-B26B-3DF46BB8AD83}" type="presParOf" srcId="{D62272D1-5323-4E4D-B1DF-8AFBD29879A0}" destId="{4FF122A6-EC41-C243-B5C6-149226224784}" srcOrd="8" destOrd="0" presId="urn:microsoft.com/office/officeart/2008/layout/VerticalCurvedList"/>
    <dgm:cxn modelId="{B3816217-EED7-2D41-B3BD-FB197CC86433}" type="presParOf" srcId="{4FF122A6-EC41-C243-B5C6-149226224784}" destId="{86A0ED17-646E-B04F-A155-6EE531E3522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INTRODUCE YOURSLEF TO CLUB EXECUTIVES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TAKE ADVANTAGE OF CLUB RESOURCES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JOIN OUR MAILING LIST</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chemeClr val="bg1"/>
        </a:solidFill>
        <a:ln w="76200">
          <a:solidFill>
            <a:srgbClr val="41B5F6"/>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3"/>
      <dgm:spPr/>
    </dgm:pt>
    <dgm:pt modelId="{805AEC1E-0535-D642-A803-014449FF1113}" type="pres">
      <dgm:prSet presAssocID="{C7CCDE9F-774F-0948-9CCE-22ADF63578C9}" presName="conn" presStyleLbl="parChTrans1D2" presStyleIdx="0" presStyleCnt="1" custLinFactNeighborX="-2209" custLinFactNeighborY="0"/>
      <dgm:spPr/>
    </dgm:pt>
    <dgm:pt modelId="{F0E9D967-FD2D-794D-9435-A7CCAEC50F9E}" type="pres">
      <dgm:prSet presAssocID="{C7CCDE9F-774F-0948-9CCE-22ADF63578C9}" presName="extraNode" presStyleLbl="node1" presStyleIdx="0" presStyleCnt="3"/>
      <dgm:spPr/>
    </dgm:pt>
    <dgm:pt modelId="{0681ED35-8975-E14E-905D-84FEF26DDA64}" type="pres">
      <dgm:prSet presAssocID="{C7CCDE9F-774F-0948-9CCE-22ADF63578C9}" presName="dstNode" presStyleLbl="node1" presStyleIdx="0" presStyleCnt="3"/>
      <dgm:spPr/>
    </dgm:pt>
    <dgm:pt modelId="{BD17B365-7B0C-724D-8A06-C1317856CB7F}" type="pres">
      <dgm:prSet presAssocID="{0F71584E-B4C0-9B4F-94F2-656E4902CB63}" presName="text_1" presStyleLbl="node1" presStyleIdx="0" presStyleCnt="3">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3"/>
      <dgm:spPr>
        <a:solidFill>
          <a:srgbClr val="41B5F6"/>
        </a:solidFill>
        <a:ln w="76200">
          <a:solidFill>
            <a:srgbClr val="41B5F6"/>
          </a:solidFill>
        </a:ln>
      </dgm:spPr>
    </dgm:pt>
    <dgm:pt modelId="{DD6B3C29-48F9-0246-93DF-70476968E9EC}" type="pres">
      <dgm:prSet presAssocID="{78A2D7C0-6C45-1A44-B879-BD569C86EDB5}" presName="text_2" presStyleLbl="node1" presStyleIdx="1" presStyleCnt="3">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3"/>
      <dgm:spPr>
        <a:solidFill>
          <a:schemeClr val="bg1"/>
        </a:solidFill>
        <a:ln w="76200">
          <a:solidFill>
            <a:srgbClr val="41B5F6"/>
          </a:solidFill>
        </a:ln>
      </dgm:spPr>
    </dgm:pt>
    <dgm:pt modelId="{F99ABE63-471E-8645-9164-05405FD65F4E}" type="pres">
      <dgm:prSet presAssocID="{FFB24108-CECD-DE40-B0F8-C8C3C06E8C25}" presName="text_3" presStyleLbl="node1" presStyleIdx="2" presStyleCnt="3">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3"/>
      <dgm:spPr>
        <a:solidFill>
          <a:schemeClr val="bg1"/>
        </a:solidFill>
        <a:ln w="76200">
          <a:solidFill>
            <a:srgbClr val="41B5F6"/>
          </a:solidFill>
        </a:ln>
      </dgm:spPr>
    </dgm:pt>
  </dgm:ptLst>
  <dgm:cxnLst>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INTRODUCE YOURSLEF TO CLUB OFFICERS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TAKE ADVANTAGE OF CLUB RESOURCES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JOIN OUR MAILING LIST</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chemeClr val="bg1"/>
        </a:solidFill>
        <a:ln w="76200">
          <a:solidFill>
            <a:srgbClr val="41B5F6"/>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3"/>
      <dgm:spPr/>
    </dgm:pt>
    <dgm:pt modelId="{805AEC1E-0535-D642-A803-014449FF1113}" type="pres">
      <dgm:prSet presAssocID="{C7CCDE9F-774F-0948-9CCE-22ADF63578C9}" presName="conn" presStyleLbl="parChTrans1D2" presStyleIdx="0" presStyleCnt="1" custLinFactNeighborX="-2209" custLinFactNeighborY="0"/>
      <dgm:spPr/>
    </dgm:pt>
    <dgm:pt modelId="{F0E9D967-FD2D-794D-9435-A7CCAEC50F9E}" type="pres">
      <dgm:prSet presAssocID="{C7CCDE9F-774F-0948-9CCE-22ADF63578C9}" presName="extraNode" presStyleLbl="node1" presStyleIdx="0" presStyleCnt="3"/>
      <dgm:spPr/>
    </dgm:pt>
    <dgm:pt modelId="{0681ED35-8975-E14E-905D-84FEF26DDA64}" type="pres">
      <dgm:prSet presAssocID="{C7CCDE9F-774F-0948-9CCE-22ADF63578C9}" presName="dstNode" presStyleLbl="node1" presStyleIdx="0" presStyleCnt="3"/>
      <dgm:spPr/>
    </dgm:pt>
    <dgm:pt modelId="{BD17B365-7B0C-724D-8A06-C1317856CB7F}" type="pres">
      <dgm:prSet presAssocID="{0F71584E-B4C0-9B4F-94F2-656E4902CB63}" presName="text_1" presStyleLbl="node1" presStyleIdx="0" presStyleCnt="3">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3"/>
      <dgm:spPr>
        <a:solidFill>
          <a:schemeClr val="bg1"/>
        </a:solidFill>
        <a:ln w="76200">
          <a:solidFill>
            <a:srgbClr val="41B5F6"/>
          </a:solidFill>
        </a:ln>
      </dgm:spPr>
    </dgm:pt>
    <dgm:pt modelId="{DD6B3C29-48F9-0246-93DF-70476968E9EC}" type="pres">
      <dgm:prSet presAssocID="{78A2D7C0-6C45-1A44-B879-BD569C86EDB5}" presName="text_2" presStyleLbl="node1" presStyleIdx="1" presStyleCnt="3">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3"/>
      <dgm:spPr>
        <a:solidFill>
          <a:srgbClr val="41B5F6"/>
        </a:solidFill>
        <a:ln w="76200">
          <a:solidFill>
            <a:srgbClr val="41B5F6"/>
          </a:solidFill>
        </a:ln>
      </dgm:spPr>
    </dgm:pt>
    <dgm:pt modelId="{F99ABE63-471E-8645-9164-05405FD65F4E}" type="pres">
      <dgm:prSet presAssocID="{FFB24108-CECD-DE40-B0F8-C8C3C06E8C25}" presName="text_3" presStyleLbl="node1" presStyleIdx="2" presStyleCnt="3">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3"/>
      <dgm:spPr>
        <a:solidFill>
          <a:schemeClr val="bg1"/>
        </a:solidFill>
        <a:ln w="76200">
          <a:solidFill>
            <a:srgbClr val="41B5F6"/>
          </a:solidFill>
        </a:ln>
      </dgm:spPr>
    </dgm:pt>
  </dgm:ptLst>
  <dgm:cxnLst>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CCDE9F-774F-0948-9CCE-22ADF63578C9}"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78A2D7C0-6C45-1A44-B879-BD569C86EDB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INTRODUCE YOURSLEF TO CLUB OFFICERS</a:t>
          </a:r>
        </a:p>
      </dgm:t>
    </dgm:pt>
    <dgm:pt modelId="{9AF4A6B5-C228-FB46-B128-4C7664C4F4DA}" type="parTrans" cxnId="{59F8D85F-1CD3-3B47-A959-5C13FA797613}">
      <dgm:prSet/>
      <dgm:spPr/>
      <dgm:t>
        <a:bodyPr/>
        <a:lstStyle/>
        <a:p>
          <a:endParaRPr lang="en-US">
            <a:latin typeface="Arial" panose="020B0604020202020204" pitchFamily="34" charset="0"/>
            <a:cs typeface="Arial" panose="020B0604020202020204" pitchFamily="34" charset="0"/>
          </a:endParaRPr>
        </a:p>
      </dgm:t>
    </dgm:pt>
    <dgm:pt modelId="{F5A22412-F2D7-5146-809C-FDBA2E774BCC}" type="sibTrans" cxnId="{59F8D85F-1CD3-3B47-A959-5C13FA797613}">
      <dgm:prSet/>
      <dgm:spPr>
        <a:solidFill>
          <a:srgbClr val="41B5F6"/>
        </a:solidFill>
        <a:ln w="76200">
          <a:solidFill>
            <a:srgbClr val="387E9C"/>
          </a:solidFill>
        </a:ln>
      </dgm:spPr>
      <dgm:t>
        <a:bodyPr/>
        <a:lstStyle/>
        <a:p>
          <a:endParaRPr lang="en-US">
            <a:latin typeface="Arial" panose="020B0604020202020204" pitchFamily="34" charset="0"/>
            <a:cs typeface="Arial" panose="020B0604020202020204" pitchFamily="34" charset="0"/>
          </a:endParaRPr>
        </a:p>
      </dgm:t>
    </dgm:pt>
    <dgm:pt modelId="{FFB24108-CECD-DE40-B0F8-C8C3C06E8C25}">
      <dgm:prSet phldrT="[Tex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TAKE ADVANTAGE OF CLUB RESOURCES</a:t>
          </a:r>
        </a:p>
      </dgm:t>
    </dgm:pt>
    <dgm:pt modelId="{6E34DB05-729A-6A4A-BCCE-237C4F90B298}" type="par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652FDCC4-59AE-554C-B354-101789825483}" type="sibTrans" cxnId="{2DBA72D2-E047-B040-BCD9-018BF7CD6EC5}">
      <dgm:prSet/>
      <dgm:spPr/>
      <dgm:t>
        <a:bodyPr/>
        <a:lstStyle/>
        <a:p>
          <a:endParaRPr lang="en-US">
            <a:latin typeface="Arial" panose="020B0604020202020204" pitchFamily="34" charset="0"/>
            <a:cs typeface="Arial" panose="020B0604020202020204" pitchFamily="34" charset="0"/>
          </a:endParaRPr>
        </a:p>
      </dgm:t>
    </dgm:pt>
    <dgm:pt modelId="{0F71584E-B4C0-9B4F-94F2-656E4902CB63}">
      <dgm:prSet custT="1"/>
      <dgm:spPr>
        <a:solidFill>
          <a:srgbClr val="E8E8E8"/>
        </a:solidFill>
      </dgm:spPr>
      <dgm:t>
        <a:bodyPr/>
        <a:lstStyle/>
        <a:p>
          <a:r>
            <a:rPr lang="en-US" sz="1800" dirty="0">
              <a:solidFill>
                <a:srgbClr val="387E9C"/>
              </a:solidFill>
              <a:latin typeface="Arial" panose="020B0604020202020204" pitchFamily="34" charset="0"/>
              <a:cs typeface="Arial" panose="020B0604020202020204" pitchFamily="34" charset="0"/>
            </a:rPr>
            <a:t>JOIN OUR MAILING LIST</a:t>
          </a:r>
        </a:p>
      </dgm:t>
    </dgm:pt>
    <dgm:pt modelId="{E8A434BF-E56A-A348-BCF2-C27D0B916864}" type="parTrans" cxnId="{69B4C471-6BC2-3944-835D-3E3967D6F75B}">
      <dgm:prSet/>
      <dgm:spPr/>
      <dgm:t>
        <a:bodyPr/>
        <a:lstStyle/>
        <a:p>
          <a:endParaRPr lang="en-US"/>
        </a:p>
      </dgm:t>
    </dgm:pt>
    <dgm:pt modelId="{A24D5C74-3B91-274F-AEA4-A8F3D2CC001F}" type="sibTrans" cxnId="{69B4C471-6BC2-3944-835D-3E3967D6F75B}">
      <dgm:prSet/>
      <dgm:spPr>
        <a:solidFill>
          <a:schemeClr val="bg1"/>
        </a:solidFill>
        <a:ln w="76200">
          <a:solidFill>
            <a:srgbClr val="41B5F6"/>
          </a:solidFill>
        </a:ln>
      </dgm:spPr>
      <dgm:t>
        <a:bodyPr/>
        <a:lstStyle/>
        <a:p>
          <a:endParaRPr lang="en-US"/>
        </a:p>
      </dgm:t>
    </dgm:pt>
    <dgm:pt modelId="{E725D2EA-7D38-4F45-A3D6-9A11051E3010}" type="pres">
      <dgm:prSet presAssocID="{C7CCDE9F-774F-0948-9CCE-22ADF63578C9}" presName="Name0" presStyleCnt="0">
        <dgm:presLayoutVars>
          <dgm:chMax val="7"/>
          <dgm:chPref val="7"/>
          <dgm:dir/>
        </dgm:presLayoutVars>
      </dgm:prSet>
      <dgm:spPr/>
    </dgm:pt>
    <dgm:pt modelId="{D62272D1-5323-4E4D-B1DF-8AFBD29879A0}" type="pres">
      <dgm:prSet presAssocID="{C7CCDE9F-774F-0948-9CCE-22ADF63578C9}" presName="Name1" presStyleCnt="0"/>
      <dgm:spPr/>
    </dgm:pt>
    <dgm:pt modelId="{4E808505-1DA0-5E48-AB2E-14DB69C41410}" type="pres">
      <dgm:prSet presAssocID="{C7CCDE9F-774F-0948-9CCE-22ADF63578C9}" presName="cycle" presStyleCnt="0"/>
      <dgm:spPr/>
    </dgm:pt>
    <dgm:pt modelId="{CC07DFDC-A0F1-6F45-94F8-BFA76308E58E}" type="pres">
      <dgm:prSet presAssocID="{C7CCDE9F-774F-0948-9CCE-22ADF63578C9}" presName="srcNode" presStyleLbl="node1" presStyleIdx="0" presStyleCnt="3"/>
      <dgm:spPr/>
    </dgm:pt>
    <dgm:pt modelId="{805AEC1E-0535-D642-A803-014449FF1113}" type="pres">
      <dgm:prSet presAssocID="{C7CCDE9F-774F-0948-9CCE-22ADF63578C9}" presName="conn" presStyleLbl="parChTrans1D2" presStyleIdx="0" presStyleCnt="1" custLinFactNeighborX="-2209" custLinFactNeighborY="0"/>
      <dgm:spPr/>
    </dgm:pt>
    <dgm:pt modelId="{F0E9D967-FD2D-794D-9435-A7CCAEC50F9E}" type="pres">
      <dgm:prSet presAssocID="{C7CCDE9F-774F-0948-9CCE-22ADF63578C9}" presName="extraNode" presStyleLbl="node1" presStyleIdx="0" presStyleCnt="3"/>
      <dgm:spPr/>
    </dgm:pt>
    <dgm:pt modelId="{0681ED35-8975-E14E-905D-84FEF26DDA64}" type="pres">
      <dgm:prSet presAssocID="{C7CCDE9F-774F-0948-9CCE-22ADF63578C9}" presName="dstNode" presStyleLbl="node1" presStyleIdx="0" presStyleCnt="3"/>
      <dgm:spPr/>
    </dgm:pt>
    <dgm:pt modelId="{BD17B365-7B0C-724D-8A06-C1317856CB7F}" type="pres">
      <dgm:prSet presAssocID="{0F71584E-B4C0-9B4F-94F2-656E4902CB63}" presName="text_1" presStyleLbl="node1" presStyleIdx="0" presStyleCnt="3">
        <dgm:presLayoutVars>
          <dgm:bulletEnabled val="1"/>
        </dgm:presLayoutVars>
      </dgm:prSet>
      <dgm:spPr/>
    </dgm:pt>
    <dgm:pt modelId="{256F2FB3-7066-5646-9D4F-DF4092E6560E}" type="pres">
      <dgm:prSet presAssocID="{0F71584E-B4C0-9B4F-94F2-656E4902CB63}" presName="accent_1" presStyleCnt="0"/>
      <dgm:spPr/>
    </dgm:pt>
    <dgm:pt modelId="{A2F42D41-FF2F-514F-9433-829B5FD8E9AE}" type="pres">
      <dgm:prSet presAssocID="{0F71584E-B4C0-9B4F-94F2-656E4902CB63}" presName="accentRepeatNode" presStyleLbl="solidFgAcc1" presStyleIdx="0" presStyleCnt="3"/>
      <dgm:spPr>
        <a:solidFill>
          <a:schemeClr val="bg1"/>
        </a:solidFill>
        <a:ln w="76200">
          <a:solidFill>
            <a:srgbClr val="41B5F6"/>
          </a:solidFill>
        </a:ln>
      </dgm:spPr>
    </dgm:pt>
    <dgm:pt modelId="{DD6B3C29-48F9-0246-93DF-70476968E9EC}" type="pres">
      <dgm:prSet presAssocID="{78A2D7C0-6C45-1A44-B879-BD569C86EDB5}" presName="text_2" presStyleLbl="node1" presStyleIdx="1" presStyleCnt="3">
        <dgm:presLayoutVars>
          <dgm:bulletEnabled val="1"/>
        </dgm:presLayoutVars>
      </dgm:prSet>
      <dgm:spPr/>
    </dgm:pt>
    <dgm:pt modelId="{8972CDC8-57F5-494A-ABEC-AE448BE4EE86}" type="pres">
      <dgm:prSet presAssocID="{78A2D7C0-6C45-1A44-B879-BD569C86EDB5}" presName="accent_2" presStyleCnt="0"/>
      <dgm:spPr/>
    </dgm:pt>
    <dgm:pt modelId="{977F6CA7-48E6-D54C-9587-1370163763E8}" type="pres">
      <dgm:prSet presAssocID="{78A2D7C0-6C45-1A44-B879-BD569C86EDB5}" presName="accentRepeatNode" presStyleLbl="solidFgAcc1" presStyleIdx="1" presStyleCnt="3"/>
      <dgm:spPr>
        <a:solidFill>
          <a:schemeClr val="bg1"/>
        </a:solidFill>
        <a:ln w="76200">
          <a:solidFill>
            <a:srgbClr val="41B5F6"/>
          </a:solidFill>
        </a:ln>
      </dgm:spPr>
    </dgm:pt>
    <dgm:pt modelId="{F99ABE63-471E-8645-9164-05405FD65F4E}" type="pres">
      <dgm:prSet presAssocID="{FFB24108-CECD-DE40-B0F8-C8C3C06E8C25}" presName="text_3" presStyleLbl="node1" presStyleIdx="2" presStyleCnt="3">
        <dgm:presLayoutVars>
          <dgm:bulletEnabled val="1"/>
        </dgm:presLayoutVars>
      </dgm:prSet>
      <dgm:spPr/>
    </dgm:pt>
    <dgm:pt modelId="{F99A0806-EA82-6B44-82F5-3D585726E06E}" type="pres">
      <dgm:prSet presAssocID="{FFB24108-CECD-DE40-B0F8-C8C3C06E8C25}" presName="accent_3" presStyleCnt="0"/>
      <dgm:spPr/>
    </dgm:pt>
    <dgm:pt modelId="{ACE95C89-02AA-1346-9E4E-F1E14C269CFC}" type="pres">
      <dgm:prSet presAssocID="{FFB24108-CECD-DE40-B0F8-C8C3C06E8C25}" presName="accentRepeatNode" presStyleLbl="solidFgAcc1" presStyleIdx="2" presStyleCnt="3"/>
      <dgm:spPr>
        <a:solidFill>
          <a:srgbClr val="41B5F6"/>
        </a:solidFill>
        <a:ln w="76200">
          <a:solidFill>
            <a:srgbClr val="41B5F6"/>
          </a:solidFill>
        </a:ln>
      </dgm:spPr>
    </dgm:pt>
  </dgm:ptLst>
  <dgm:cxnLst>
    <dgm:cxn modelId="{EACC7425-0374-E040-BBC7-A858A59C2565}" type="presOf" srcId="{C7CCDE9F-774F-0948-9CCE-22ADF63578C9}" destId="{E725D2EA-7D38-4F45-A3D6-9A11051E3010}" srcOrd="0" destOrd="0" presId="urn:microsoft.com/office/officeart/2008/layout/VerticalCurvedList"/>
    <dgm:cxn modelId="{652C3C4A-7F8B-B741-920E-ADF3DC8EC2AC}" type="presOf" srcId="{0F71584E-B4C0-9B4F-94F2-656E4902CB63}" destId="{BD17B365-7B0C-724D-8A06-C1317856CB7F}" srcOrd="0" destOrd="0" presId="urn:microsoft.com/office/officeart/2008/layout/VerticalCurvedList"/>
    <dgm:cxn modelId="{59F8D85F-1CD3-3B47-A959-5C13FA797613}" srcId="{C7CCDE9F-774F-0948-9CCE-22ADF63578C9}" destId="{78A2D7C0-6C45-1A44-B879-BD569C86EDB5}" srcOrd="1" destOrd="0" parTransId="{9AF4A6B5-C228-FB46-B128-4C7664C4F4DA}" sibTransId="{F5A22412-F2D7-5146-809C-FDBA2E774BCC}"/>
    <dgm:cxn modelId="{69B4C471-6BC2-3944-835D-3E3967D6F75B}" srcId="{C7CCDE9F-774F-0948-9CCE-22ADF63578C9}" destId="{0F71584E-B4C0-9B4F-94F2-656E4902CB63}" srcOrd="0" destOrd="0" parTransId="{E8A434BF-E56A-A348-BCF2-C27D0B916864}" sibTransId="{A24D5C74-3B91-274F-AEA4-A8F3D2CC001F}"/>
    <dgm:cxn modelId="{96F9F291-6115-3D4F-95EF-580FB8E86968}" type="presOf" srcId="{FFB24108-CECD-DE40-B0F8-C8C3C06E8C25}" destId="{F99ABE63-471E-8645-9164-05405FD65F4E}" srcOrd="0" destOrd="0" presId="urn:microsoft.com/office/officeart/2008/layout/VerticalCurvedList"/>
    <dgm:cxn modelId="{2DBA72D2-E047-B040-BCD9-018BF7CD6EC5}" srcId="{C7CCDE9F-774F-0948-9CCE-22ADF63578C9}" destId="{FFB24108-CECD-DE40-B0F8-C8C3C06E8C25}" srcOrd="2" destOrd="0" parTransId="{6E34DB05-729A-6A4A-BCCE-237C4F90B298}" sibTransId="{652FDCC4-59AE-554C-B354-101789825483}"/>
    <dgm:cxn modelId="{4645C8F3-56B9-054D-B2C5-2454C91102E5}" type="presOf" srcId="{78A2D7C0-6C45-1A44-B879-BD569C86EDB5}" destId="{DD6B3C29-48F9-0246-93DF-70476968E9EC}" srcOrd="0" destOrd="0" presId="urn:microsoft.com/office/officeart/2008/layout/VerticalCurvedList"/>
    <dgm:cxn modelId="{A461FBF9-9DCF-9A45-9B51-233929BFDA94}" type="presOf" srcId="{A24D5C74-3B91-274F-AEA4-A8F3D2CC001F}" destId="{805AEC1E-0535-D642-A803-014449FF1113}" srcOrd="0" destOrd="0" presId="urn:microsoft.com/office/officeart/2008/layout/VerticalCurvedList"/>
    <dgm:cxn modelId="{67C730E3-9835-9246-8AE9-E56AE42ACE9B}" type="presParOf" srcId="{E725D2EA-7D38-4F45-A3D6-9A11051E3010}" destId="{D62272D1-5323-4E4D-B1DF-8AFBD29879A0}" srcOrd="0" destOrd="0" presId="urn:microsoft.com/office/officeart/2008/layout/VerticalCurvedList"/>
    <dgm:cxn modelId="{CD42A8CC-004C-564F-88CF-74A63EA315D0}" type="presParOf" srcId="{D62272D1-5323-4E4D-B1DF-8AFBD29879A0}" destId="{4E808505-1DA0-5E48-AB2E-14DB69C41410}" srcOrd="0" destOrd="0" presId="urn:microsoft.com/office/officeart/2008/layout/VerticalCurvedList"/>
    <dgm:cxn modelId="{945F8544-7BF1-6643-80C6-648716902C88}" type="presParOf" srcId="{4E808505-1DA0-5E48-AB2E-14DB69C41410}" destId="{CC07DFDC-A0F1-6F45-94F8-BFA76308E58E}" srcOrd="0" destOrd="0" presId="urn:microsoft.com/office/officeart/2008/layout/VerticalCurvedList"/>
    <dgm:cxn modelId="{B6D013AB-F6F1-3749-B9BE-2D0A368A266A}" type="presParOf" srcId="{4E808505-1DA0-5E48-AB2E-14DB69C41410}" destId="{805AEC1E-0535-D642-A803-014449FF1113}" srcOrd="1" destOrd="0" presId="urn:microsoft.com/office/officeart/2008/layout/VerticalCurvedList"/>
    <dgm:cxn modelId="{83ABE312-276F-0B4F-9B3F-1BE1204A8810}" type="presParOf" srcId="{4E808505-1DA0-5E48-AB2E-14DB69C41410}" destId="{F0E9D967-FD2D-794D-9435-A7CCAEC50F9E}" srcOrd="2" destOrd="0" presId="urn:microsoft.com/office/officeart/2008/layout/VerticalCurvedList"/>
    <dgm:cxn modelId="{43CAD044-2D4F-E440-84CB-F6E935AA62EF}" type="presParOf" srcId="{4E808505-1DA0-5E48-AB2E-14DB69C41410}" destId="{0681ED35-8975-E14E-905D-84FEF26DDA64}" srcOrd="3" destOrd="0" presId="urn:microsoft.com/office/officeart/2008/layout/VerticalCurvedList"/>
    <dgm:cxn modelId="{A033928F-48E9-0943-B155-EC663AFD8412}" type="presParOf" srcId="{D62272D1-5323-4E4D-B1DF-8AFBD29879A0}" destId="{BD17B365-7B0C-724D-8A06-C1317856CB7F}" srcOrd="1" destOrd="0" presId="urn:microsoft.com/office/officeart/2008/layout/VerticalCurvedList"/>
    <dgm:cxn modelId="{85A83FF8-FCA0-7A4F-9041-D48792F91C57}" type="presParOf" srcId="{D62272D1-5323-4E4D-B1DF-8AFBD29879A0}" destId="{256F2FB3-7066-5646-9D4F-DF4092E6560E}" srcOrd="2" destOrd="0" presId="urn:microsoft.com/office/officeart/2008/layout/VerticalCurvedList"/>
    <dgm:cxn modelId="{257128B4-785D-4945-BC3E-4D09515EC286}" type="presParOf" srcId="{256F2FB3-7066-5646-9D4F-DF4092E6560E}" destId="{A2F42D41-FF2F-514F-9433-829B5FD8E9AE}" srcOrd="0" destOrd="0" presId="urn:microsoft.com/office/officeart/2008/layout/VerticalCurvedList"/>
    <dgm:cxn modelId="{806B5263-7A36-6944-B77D-F21E71BA2DBB}" type="presParOf" srcId="{D62272D1-5323-4E4D-B1DF-8AFBD29879A0}" destId="{DD6B3C29-48F9-0246-93DF-70476968E9EC}" srcOrd="3" destOrd="0" presId="urn:microsoft.com/office/officeart/2008/layout/VerticalCurvedList"/>
    <dgm:cxn modelId="{F086C9B7-6875-0141-B90A-AEE0442812D3}" type="presParOf" srcId="{D62272D1-5323-4E4D-B1DF-8AFBD29879A0}" destId="{8972CDC8-57F5-494A-ABEC-AE448BE4EE86}" srcOrd="4" destOrd="0" presId="urn:microsoft.com/office/officeart/2008/layout/VerticalCurvedList"/>
    <dgm:cxn modelId="{A963CEFA-9DEB-4D47-84B0-2B933E50D18A}" type="presParOf" srcId="{8972CDC8-57F5-494A-ABEC-AE448BE4EE86}" destId="{977F6CA7-48E6-D54C-9587-1370163763E8}" srcOrd="0" destOrd="0" presId="urn:microsoft.com/office/officeart/2008/layout/VerticalCurvedList"/>
    <dgm:cxn modelId="{1D5902D3-70BA-624E-8CE5-46E6562B03C2}" type="presParOf" srcId="{D62272D1-5323-4E4D-B1DF-8AFBD29879A0}" destId="{F99ABE63-471E-8645-9164-05405FD65F4E}" srcOrd="5" destOrd="0" presId="urn:microsoft.com/office/officeart/2008/layout/VerticalCurvedList"/>
    <dgm:cxn modelId="{47C6F0FC-BC7B-D943-9713-F87D083F8778}" type="presParOf" srcId="{D62272D1-5323-4E4D-B1DF-8AFBD29879A0}" destId="{F99A0806-EA82-6B44-82F5-3D585726E06E}" srcOrd="6" destOrd="0" presId="urn:microsoft.com/office/officeart/2008/layout/VerticalCurvedList"/>
    <dgm:cxn modelId="{FA1134D9-17B7-FD48-A9AE-97A3B23327FF}" type="presParOf" srcId="{F99A0806-EA82-6B44-82F5-3D585726E06E}" destId="{ACE95C89-02AA-1346-9E4E-F1E14C269CF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5726" y="-1080124"/>
          <a:ext cx="8408649" cy="8408649"/>
        </a:xfrm>
        <a:prstGeom prst="blockArc">
          <a:avLst>
            <a:gd name="adj1" fmla="val 18900000"/>
            <a:gd name="adj2" fmla="val 2700000"/>
            <a:gd name="adj3" fmla="val 257"/>
          </a:avLst>
        </a:prstGeom>
        <a:solidFill>
          <a:srgbClr val="387E9C"/>
        </a:solidFill>
        <a:ln w="76200" cap="flat" cmpd="sng" algn="ctr">
          <a:solidFill>
            <a:srgbClr val="387E9C"/>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702610" y="480376"/>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COMPLETE THE SEQUENCE OF INTRODUCTORY STATISTICS AND MATH COURSES</a:t>
          </a:r>
        </a:p>
      </dsp:txBody>
      <dsp:txXfrm>
        <a:off x="702610" y="480376"/>
        <a:ext cx="10109357" cy="961253"/>
      </dsp:txXfrm>
    </dsp:sp>
    <dsp:sp modelId="{A2F42D41-FF2F-514F-9433-829B5FD8E9AE}">
      <dsp:nvSpPr>
        <dsp:cNvPr id="0" name=""/>
        <dsp:cNvSpPr/>
      </dsp:nvSpPr>
      <dsp:spPr>
        <a:xfrm>
          <a:off x="101826" y="360220"/>
          <a:ext cx="1201567" cy="1201567"/>
        </a:xfrm>
        <a:prstGeom prst="ellipse">
          <a:avLst/>
        </a:prstGeom>
        <a:solidFill>
          <a:srgbClr val="387E9C"/>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253719" y="1922507"/>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CONSIDER TAKING SUMMER CLASSES</a:t>
          </a:r>
        </a:p>
      </dsp:txBody>
      <dsp:txXfrm>
        <a:off x="1253719" y="1922507"/>
        <a:ext cx="9558249" cy="961253"/>
      </dsp:txXfrm>
    </dsp:sp>
    <dsp:sp modelId="{977F6CA7-48E6-D54C-9587-1370163763E8}">
      <dsp:nvSpPr>
        <dsp:cNvPr id="0" name=""/>
        <dsp:cNvSpPr/>
      </dsp:nvSpPr>
      <dsp:spPr>
        <a:xfrm>
          <a:off x="652935" y="180235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1253719" y="3364638"/>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START WORKING ON ACTUARIAL EXAMS</a:t>
          </a:r>
        </a:p>
      </dsp:txBody>
      <dsp:txXfrm>
        <a:off x="1253719" y="3364638"/>
        <a:ext cx="9558249" cy="961253"/>
      </dsp:txXfrm>
    </dsp:sp>
    <dsp:sp modelId="{ACE95C89-02AA-1346-9E4E-F1E14C269CFC}">
      <dsp:nvSpPr>
        <dsp:cNvPr id="0" name=""/>
        <dsp:cNvSpPr/>
      </dsp:nvSpPr>
      <dsp:spPr>
        <a:xfrm>
          <a:off x="652935" y="3244481"/>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0111A54D-8EA8-E040-8EA9-BA1E5663974F}">
      <dsp:nvSpPr>
        <dsp:cNvPr id="0" name=""/>
        <dsp:cNvSpPr/>
      </dsp:nvSpPr>
      <dsp:spPr>
        <a:xfrm>
          <a:off x="702610" y="4806769"/>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DISCUSS WITH YOUR ADVISOR EARLIER TRANSFER TO UNIVERSITY PARK</a:t>
          </a:r>
        </a:p>
      </dsp:txBody>
      <dsp:txXfrm>
        <a:off x="702610" y="4806769"/>
        <a:ext cx="10109357" cy="961253"/>
      </dsp:txXfrm>
    </dsp:sp>
    <dsp:sp modelId="{86A0ED17-646E-B04F-A155-6EE531E35225}">
      <dsp:nvSpPr>
        <dsp:cNvPr id="0" name=""/>
        <dsp:cNvSpPr/>
      </dsp:nvSpPr>
      <dsp:spPr>
        <a:xfrm>
          <a:off x="101826" y="4686612"/>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21358-90F4-0D4F-9BA4-05212E36DE57}">
      <dsp:nvSpPr>
        <dsp:cNvPr id="0" name=""/>
        <dsp:cNvSpPr/>
      </dsp:nvSpPr>
      <dsp:spPr>
        <a:xfrm>
          <a:off x="0" y="861309"/>
          <a:ext cx="2843113" cy="1705868"/>
        </a:xfrm>
        <a:prstGeom prst="rect">
          <a:avLst/>
        </a:prstGeom>
        <a:solidFill>
          <a:srgbClr val="41B5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Actuarial Career Fair</a:t>
          </a:r>
        </a:p>
        <a:p>
          <a:pPr marL="0" lvl="0" indent="0" algn="ctr" defTabSz="12446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You are welcomed to attend and meet employers</a:t>
          </a:r>
        </a:p>
      </dsp:txBody>
      <dsp:txXfrm>
        <a:off x="0" y="861309"/>
        <a:ext cx="2843113" cy="1705868"/>
      </dsp:txXfrm>
    </dsp:sp>
    <dsp:sp modelId="{68D81E01-69EC-ED45-A2E0-6FA8F9A9CB4B}">
      <dsp:nvSpPr>
        <dsp:cNvPr id="0" name=""/>
        <dsp:cNvSpPr/>
      </dsp:nvSpPr>
      <dsp:spPr>
        <a:xfrm>
          <a:off x="3127424" y="861309"/>
          <a:ext cx="2843113" cy="1705868"/>
        </a:xfrm>
        <a:prstGeom prst="rect">
          <a:avLst/>
        </a:prstGeom>
        <a:solidFill>
          <a:srgbClr val="41B5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Mentorship Program</a:t>
          </a:r>
        </a:p>
        <a:p>
          <a:pPr marL="0" lvl="0" indent="0" algn="ctr" defTabSz="12446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We will pair you up with mentor that will help you succeed</a:t>
          </a:r>
        </a:p>
      </dsp:txBody>
      <dsp:txXfrm>
        <a:off x="3127424" y="861309"/>
        <a:ext cx="2843113" cy="1705868"/>
      </dsp:txXfrm>
    </dsp:sp>
    <dsp:sp modelId="{E593F7A1-68AC-B749-B3E3-6ADB50D05684}">
      <dsp:nvSpPr>
        <dsp:cNvPr id="0" name=""/>
        <dsp:cNvSpPr/>
      </dsp:nvSpPr>
      <dsp:spPr>
        <a:xfrm>
          <a:off x="6254849" y="861309"/>
          <a:ext cx="2843113" cy="1705868"/>
        </a:xfrm>
        <a:prstGeom prst="rect">
          <a:avLst/>
        </a:prstGeom>
        <a:solidFill>
          <a:srgbClr val="41B5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Social and corporate events</a:t>
          </a:r>
        </a:p>
        <a:p>
          <a:pPr marL="0" lvl="0" indent="0" algn="ctr" defTabSz="12446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Join us if you are around</a:t>
          </a:r>
        </a:p>
      </dsp:txBody>
      <dsp:txXfrm>
        <a:off x="6254849" y="861309"/>
        <a:ext cx="2843113" cy="1705868"/>
      </dsp:txXfrm>
    </dsp:sp>
    <dsp:sp modelId="{F8495371-B635-0A4D-892F-4AE04C8C1F81}">
      <dsp:nvSpPr>
        <dsp:cNvPr id="0" name=""/>
        <dsp:cNvSpPr/>
      </dsp:nvSpPr>
      <dsp:spPr>
        <a:xfrm>
          <a:off x="1563712" y="2851489"/>
          <a:ext cx="2843113" cy="1705868"/>
        </a:xfrm>
        <a:prstGeom prst="rect">
          <a:avLst/>
        </a:prstGeom>
        <a:solidFill>
          <a:srgbClr val="41B5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Resume Book </a:t>
          </a:r>
        </a:p>
        <a:p>
          <a:pPr marL="0" lvl="0" indent="0" algn="ctr" defTabSz="12446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Be included in the resume book that we send to recruiters</a:t>
          </a:r>
          <a:endParaRPr lang="en-US" sz="2400" kern="1200" dirty="0">
            <a:solidFill>
              <a:schemeClr val="bg1"/>
            </a:solidFill>
            <a:latin typeface="Arial" panose="020B0604020202020204" pitchFamily="34" charset="0"/>
            <a:cs typeface="Arial" panose="020B0604020202020204" pitchFamily="34" charset="0"/>
          </a:endParaRPr>
        </a:p>
      </dsp:txBody>
      <dsp:txXfrm>
        <a:off x="1563712" y="2851489"/>
        <a:ext cx="2843113" cy="1705868"/>
      </dsp:txXfrm>
    </dsp:sp>
    <dsp:sp modelId="{4E6F0952-079F-3F44-B011-7C6D53878687}">
      <dsp:nvSpPr>
        <dsp:cNvPr id="0" name=""/>
        <dsp:cNvSpPr/>
      </dsp:nvSpPr>
      <dsp:spPr>
        <a:xfrm>
          <a:off x="4691137" y="2851489"/>
          <a:ext cx="2843113" cy="1705868"/>
        </a:xfrm>
        <a:prstGeom prst="rect">
          <a:avLst/>
        </a:prstGeom>
        <a:solidFill>
          <a:srgbClr val="41B5F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Resume support </a:t>
          </a:r>
        </a:p>
        <a:p>
          <a:pPr marL="0" lvl="0" indent="0" algn="ctr" defTabSz="12446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Just email us your resume and we will look over it for you</a:t>
          </a:r>
          <a:endParaRPr lang="en-US" sz="2400" kern="1200" dirty="0">
            <a:solidFill>
              <a:schemeClr val="bg1"/>
            </a:solidFill>
            <a:latin typeface="Arial" panose="020B0604020202020204" pitchFamily="34" charset="0"/>
            <a:cs typeface="Arial" panose="020B0604020202020204" pitchFamily="34" charset="0"/>
          </a:endParaRPr>
        </a:p>
      </dsp:txBody>
      <dsp:txXfrm>
        <a:off x="4691137" y="2851489"/>
        <a:ext cx="2843113" cy="1705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158CC-3F93-5048-901C-60789FD9F4F1}">
      <dsp:nvSpPr>
        <dsp:cNvPr id="0" name=""/>
        <dsp:cNvSpPr/>
      </dsp:nvSpPr>
      <dsp:spPr>
        <a:xfrm rot="5400000" flipH="1">
          <a:off x="1987349" y="1545538"/>
          <a:ext cx="315132" cy="338467"/>
        </a:xfrm>
        <a:prstGeom prst="leftArrow">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sp>
    <dsp:sp modelId="{7BEC81FC-19E3-8548-92B9-5D7F47573EE8}">
      <dsp:nvSpPr>
        <dsp:cNvPr id="0" name=""/>
        <dsp:cNvSpPr/>
      </dsp:nvSpPr>
      <dsp:spPr>
        <a:xfrm>
          <a:off x="1638" y="27727"/>
          <a:ext cx="4340884" cy="1501897"/>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US" sz="1800" kern="1200" dirty="0">
              <a:solidFill>
                <a:srgbClr val="042650"/>
              </a:solidFill>
              <a:latin typeface="Arial" panose="020B0604020202020204" pitchFamily="34" charset="0"/>
              <a:ea typeface="+mn-ea"/>
              <a:cs typeface="Arial" panose="020B0604020202020204" pitchFamily="34" charset="0"/>
            </a:rPr>
            <a:t>MATH 140 (Calc I)</a:t>
          </a:r>
        </a:p>
        <a:p>
          <a:pPr marL="0" lvl="0" indent="0" algn="ctr" defTabSz="800100">
            <a:lnSpc>
              <a:spcPct val="90000"/>
            </a:lnSpc>
            <a:spcBef>
              <a:spcPct val="0"/>
            </a:spcBef>
            <a:spcAft>
              <a:spcPct val="35000"/>
            </a:spcAft>
            <a:buNone/>
          </a:pPr>
          <a:r>
            <a:rPr lang="en-US" sz="1200" b="0" i="0" u="none" kern="1200" dirty="0">
              <a:solidFill>
                <a:srgbClr val="387E9C"/>
              </a:solidFill>
              <a:latin typeface="Arial" panose="020B0604020202020204" pitchFamily="34" charset="0"/>
              <a:cs typeface="Arial" panose="020B0604020202020204" pitchFamily="34" charset="0"/>
            </a:rPr>
            <a:t>Actuarial students often get a 5 in the AP Calculus Exam and can skip MATH 140 and go right into MATH 141.</a:t>
          </a:r>
          <a:endParaRPr lang="en-US" sz="1200" kern="1200" dirty="0">
            <a:solidFill>
              <a:srgbClr val="387E9C"/>
            </a:solidFill>
            <a:latin typeface="Arial" panose="020B0604020202020204" pitchFamily="34" charset="0"/>
            <a:cs typeface="Arial" panose="020B0604020202020204" pitchFamily="34" charset="0"/>
          </a:endParaRPr>
        </a:p>
      </dsp:txBody>
      <dsp:txXfrm>
        <a:off x="1638" y="27727"/>
        <a:ext cx="4340884" cy="1501897"/>
      </dsp:txXfrm>
    </dsp:sp>
    <dsp:sp modelId="{1CF5A923-A67B-3E4E-85CC-3C1A2E1526C5}">
      <dsp:nvSpPr>
        <dsp:cNvPr id="0" name=""/>
        <dsp:cNvSpPr/>
      </dsp:nvSpPr>
      <dsp:spPr>
        <a:xfrm rot="5400000" flipH="1">
          <a:off x="2013276" y="3436041"/>
          <a:ext cx="315768" cy="338451"/>
        </a:xfrm>
        <a:prstGeom prst="leftArrow">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sp>
    <dsp:sp modelId="{FB5A7C33-8AB3-A340-84C0-7DEA3B39D1AE}">
      <dsp:nvSpPr>
        <dsp:cNvPr id="0" name=""/>
        <dsp:cNvSpPr/>
      </dsp:nvSpPr>
      <dsp:spPr>
        <a:xfrm>
          <a:off x="1638" y="1905099"/>
          <a:ext cx="4340884" cy="1501897"/>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42650"/>
              </a:solidFill>
              <a:latin typeface="Arial" panose="020B0604020202020204" pitchFamily="34" charset="0"/>
              <a:cs typeface="Arial" panose="020B0604020202020204" pitchFamily="34" charset="0"/>
            </a:rPr>
            <a:t>MATH 141 (Calc II)</a:t>
          </a:r>
        </a:p>
      </dsp:txBody>
      <dsp:txXfrm>
        <a:off x="1638" y="1905099"/>
        <a:ext cx="4340884" cy="1501897"/>
      </dsp:txXfrm>
    </dsp:sp>
    <dsp:sp modelId="{67C5BE85-DFF8-A745-BA95-87E78A899427}">
      <dsp:nvSpPr>
        <dsp:cNvPr id="0" name=""/>
        <dsp:cNvSpPr/>
      </dsp:nvSpPr>
      <dsp:spPr>
        <a:xfrm>
          <a:off x="4625796" y="4421563"/>
          <a:ext cx="313665" cy="323544"/>
        </a:xfrm>
        <a:prstGeom prst="rightArrow">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sp>
    <dsp:sp modelId="{3EBFA6C6-B37B-1B41-A9AF-11B9D72992E1}">
      <dsp:nvSpPr>
        <dsp:cNvPr id="0" name=""/>
        <dsp:cNvSpPr/>
      </dsp:nvSpPr>
      <dsp:spPr>
        <a:xfrm>
          <a:off x="1638" y="3782471"/>
          <a:ext cx="4340884" cy="1501897"/>
        </a:xfrm>
        <a:prstGeom prst="rect">
          <a:avLst/>
        </a:prstGeom>
        <a:pattFill prst="lgCheck">
          <a:fgClr>
            <a:srgbClr val="E8E8E8"/>
          </a:fgClr>
          <a:bgClr>
            <a:srgbClr val="DCDCDC"/>
          </a:bgClr>
        </a:patt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ts val="0"/>
            </a:spcAft>
            <a:buNone/>
          </a:pPr>
          <a:r>
            <a:rPr lang="en-US" sz="1800" kern="1200" dirty="0">
              <a:solidFill>
                <a:srgbClr val="042650"/>
              </a:solidFill>
              <a:latin typeface="Arial" panose="020B0604020202020204" pitchFamily="34" charset="0"/>
              <a:cs typeface="Arial" panose="020B0604020202020204" pitchFamily="34" charset="0"/>
            </a:rPr>
            <a:t>MATH 231/230 (Calc III)</a:t>
          </a:r>
        </a:p>
        <a:p>
          <a:pPr marL="0" lvl="0" indent="0" algn="ctr" defTabSz="800100">
            <a:lnSpc>
              <a:spcPct val="90000"/>
            </a:lnSpc>
            <a:spcBef>
              <a:spcPct val="0"/>
            </a:spcBef>
            <a:spcAft>
              <a:spcPct val="35000"/>
            </a:spcAft>
            <a:buNone/>
          </a:pPr>
          <a:r>
            <a:rPr lang="en-US" sz="1200" kern="1200" dirty="0">
              <a:solidFill>
                <a:srgbClr val="387E9C"/>
              </a:solidFill>
              <a:latin typeface="Arial" panose="020B0604020202020204" pitchFamily="34" charset="0"/>
              <a:cs typeface="Arial" panose="020B0604020202020204" pitchFamily="34" charset="0"/>
            </a:rPr>
            <a:t>Math 230 is a course combining Math 231 (Calculus of Several Variables) and MATH 232 (Integral Vector Calculus). Smeal students are not required to take MATH 232. </a:t>
          </a:r>
        </a:p>
      </dsp:txBody>
      <dsp:txXfrm>
        <a:off x="1638" y="3782471"/>
        <a:ext cx="4340884" cy="1501897"/>
      </dsp:txXfrm>
    </dsp:sp>
    <dsp:sp modelId="{8454FFF8-93C2-1E4F-9DF6-7D2E439BAA77}">
      <dsp:nvSpPr>
        <dsp:cNvPr id="0" name=""/>
        <dsp:cNvSpPr/>
      </dsp:nvSpPr>
      <dsp:spPr>
        <a:xfrm rot="5400000" flipH="1">
          <a:off x="7235737" y="3436076"/>
          <a:ext cx="330487" cy="304697"/>
        </a:xfrm>
        <a:prstGeom prst="rightArrow">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C2E91EF8-5498-CB43-83AE-7CD80B8D2EDA}">
      <dsp:nvSpPr>
        <dsp:cNvPr id="0" name=""/>
        <dsp:cNvSpPr/>
      </dsp:nvSpPr>
      <dsp:spPr>
        <a:xfrm>
          <a:off x="5168566" y="3782471"/>
          <a:ext cx="4340884" cy="1501897"/>
        </a:xfrm>
        <a:prstGeom prst="rect">
          <a:avLst/>
        </a:prstGeom>
        <a:pattFill prst="lgCheck">
          <a:fgClr>
            <a:srgbClr val="E8E8E8"/>
          </a:fgClr>
          <a:bgClr>
            <a:srgbClr val="DCDCDC"/>
          </a:bgClr>
        </a:patt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800100">
            <a:lnSpc>
              <a:spcPct val="90000"/>
            </a:lnSpc>
            <a:spcBef>
              <a:spcPct val="0"/>
            </a:spcBef>
            <a:spcAft>
              <a:spcPts val="0"/>
            </a:spcAft>
            <a:buNone/>
          </a:pPr>
          <a:r>
            <a:rPr lang="en-US" sz="1800" kern="1200" dirty="0">
              <a:solidFill>
                <a:srgbClr val="042650"/>
              </a:solidFill>
              <a:latin typeface="Arial" panose="020B0604020202020204" pitchFamily="34" charset="0"/>
              <a:cs typeface="Arial" panose="020B0604020202020204" pitchFamily="34" charset="0"/>
            </a:rPr>
            <a:t>STAT 414/MATH 414</a:t>
          </a:r>
        </a:p>
        <a:p>
          <a:pPr marL="0" lvl="0" indent="0" algn="ctr" defTabSz="800100">
            <a:lnSpc>
              <a:spcPct val="90000"/>
            </a:lnSpc>
            <a:spcBef>
              <a:spcPct val="0"/>
            </a:spcBef>
            <a:spcAft>
              <a:spcPct val="35000"/>
            </a:spcAft>
            <a:buNone/>
          </a:pPr>
          <a:r>
            <a:rPr lang="en-US" sz="1200" kern="1200" dirty="0">
              <a:solidFill>
                <a:srgbClr val="387E9C"/>
              </a:solidFill>
              <a:latin typeface="Arial" panose="020B0604020202020204" pitchFamily="34" charset="0"/>
              <a:cs typeface="Arial" panose="020B0604020202020204" pitchFamily="34" charset="0"/>
            </a:rPr>
            <a:t>If your commonwealth campus does not offer this course you can take it through World Campus. </a:t>
          </a:r>
          <a:r>
            <a:rPr lang="en-US" sz="1200" b="0" i="0" u="none" kern="1200" dirty="0">
              <a:solidFill>
                <a:srgbClr val="387E9C"/>
              </a:solidFill>
              <a:latin typeface="Arial" panose="020B0604020202020204" pitchFamily="34" charset="0"/>
              <a:cs typeface="Arial" panose="020B0604020202020204" pitchFamily="34" charset="0"/>
            </a:rPr>
            <a:t>If you need to take STAT 414 from the World Campus and can’t register for it, provide Statistics Professor James L Rosenberger </a:t>
          </a:r>
          <a:r>
            <a:rPr lang="en-US" sz="1200" b="0" i="0" kern="1200" dirty="0">
              <a:solidFill>
                <a:srgbClr val="387E9C"/>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JLR@stat.psu.edu</a:t>
          </a:r>
          <a:r>
            <a:rPr lang="en-US" sz="1200" b="0" i="0" u="none" kern="1200" dirty="0">
              <a:solidFill>
                <a:srgbClr val="387E9C"/>
              </a:solidFill>
              <a:latin typeface="Arial" panose="020B0604020202020204" pitchFamily="34" charset="0"/>
              <a:cs typeface="Arial" panose="020B0604020202020204" pitchFamily="34" charset="0"/>
            </a:rPr>
            <a:t>  your GPA, Calculus grades, and Student ID number, so that he can enroll you (if your grades are good enough).</a:t>
          </a:r>
          <a:endParaRPr lang="en-US" sz="1200" kern="1200" dirty="0">
            <a:solidFill>
              <a:srgbClr val="387E9C"/>
            </a:solidFill>
            <a:latin typeface="Arial" panose="020B0604020202020204" pitchFamily="34" charset="0"/>
            <a:cs typeface="Arial" panose="020B0604020202020204" pitchFamily="34" charset="0"/>
          </a:endParaRPr>
        </a:p>
      </dsp:txBody>
      <dsp:txXfrm>
        <a:off x="5168566" y="3782471"/>
        <a:ext cx="4340884" cy="1501897"/>
      </dsp:txXfrm>
    </dsp:sp>
    <dsp:sp modelId="{EB4BA9A5-A66F-2349-A6F5-8BE7F7085BA7}">
      <dsp:nvSpPr>
        <dsp:cNvPr id="0" name=""/>
        <dsp:cNvSpPr/>
      </dsp:nvSpPr>
      <dsp:spPr>
        <a:xfrm rot="16200000">
          <a:off x="7217786" y="1547317"/>
          <a:ext cx="334970" cy="317000"/>
        </a:xfrm>
        <a:prstGeom prst="rightArrow">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sp>
    <dsp:sp modelId="{CFDF0681-F13E-A94F-94FE-4204CBB6E196}">
      <dsp:nvSpPr>
        <dsp:cNvPr id="0" name=""/>
        <dsp:cNvSpPr/>
      </dsp:nvSpPr>
      <dsp:spPr>
        <a:xfrm>
          <a:off x="5168566" y="1905099"/>
          <a:ext cx="4340884" cy="1501897"/>
        </a:xfrm>
        <a:prstGeom prst="rect">
          <a:avLst/>
        </a:prstGeom>
        <a:pattFill prst="lgCheck">
          <a:fgClr>
            <a:srgbClr val="E8E8E8"/>
          </a:fgClr>
          <a:bgClr>
            <a:srgbClr val="DCDCDC"/>
          </a:bgClr>
        </a:patt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800100">
            <a:lnSpc>
              <a:spcPct val="90000"/>
            </a:lnSpc>
            <a:spcBef>
              <a:spcPct val="0"/>
            </a:spcBef>
            <a:spcAft>
              <a:spcPts val="0"/>
            </a:spcAft>
            <a:buNone/>
          </a:pPr>
          <a:r>
            <a:rPr lang="en-US" sz="1800" kern="1200" dirty="0">
              <a:solidFill>
                <a:srgbClr val="042650"/>
              </a:solidFill>
              <a:latin typeface="Arial" panose="020B0604020202020204" pitchFamily="34" charset="0"/>
              <a:cs typeface="Arial" panose="020B0604020202020204" pitchFamily="34" charset="0"/>
            </a:rPr>
            <a:t>RM 214</a:t>
          </a:r>
        </a:p>
        <a:p>
          <a:pPr marL="0" lvl="0" indent="0" algn="ctr" defTabSz="800100">
            <a:lnSpc>
              <a:spcPct val="90000"/>
            </a:lnSpc>
            <a:spcBef>
              <a:spcPct val="0"/>
            </a:spcBef>
            <a:spcAft>
              <a:spcPct val="35000"/>
            </a:spcAft>
            <a:buNone/>
          </a:pPr>
          <a:r>
            <a:rPr lang="en-US" sz="1200" b="0" i="0" u="none" kern="1200" dirty="0">
              <a:solidFill>
                <a:srgbClr val="387E9C"/>
              </a:solidFill>
              <a:latin typeface="Arial" panose="020B0604020202020204" pitchFamily="34" charset="0"/>
              <a:cs typeface="Arial" panose="020B0604020202020204" pitchFamily="34" charset="0"/>
            </a:rPr>
            <a:t>Even though it is not required, take RM 214 with STAT 414, as it helps you pass STAT 414 and the Probability Theory exam given by the SOA. </a:t>
          </a:r>
          <a:r>
            <a:rPr lang="en-US" sz="1200" b="1" i="0" u="none" kern="1200" dirty="0">
              <a:solidFill>
                <a:srgbClr val="387E9C"/>
              </a:solidFill>
              <a:latin typeface="Arial" panose="020B0604020202020204" pitchFamily="34" charset="0"/>
              <a:cs typeface="Arial" panose="020B0604020202020204" pitchFamily="34" charset="0"/>
            </a:rPr>
            <a:t>For commonwealth campus students there is a possibility to take this class online concurrently with University Park students. To enroll contact </a:t>
          </a:r>
          <a:r>
            <a:rPr lang="en-US" sz="1200" b="1" i="0" u="none" kern="1200" dirty="0">
              <a:solidFill>
                <a:srgbClr val="387E9C"/>
              </a:solidFill>
              <a:latin typeface="Arial" panose="020B0604020202020204" pitchFamily="34" charset="0"/>
              <a:ea typeface="+mn-ea"/>
              <a:cs typeface="Arial" panose="020B0604020202020204" pitchFamily="34" charset="0"/>
            </a:rPr>
            <a:t>Steve Putterman </a:t>
          </a:r>
          <a:r>
            <a:rPr lang="en-US" sz="1200" b="1" i="0" u="none" kern="1200" dirty="0">
              <a:solidFill>
                <a:srgbClr val="387E9C"/>
              </a:solidFill>
              <a:latin typeface="Arial" panose="020B0604020202020204" pitchFamily="34" charset="0"/>
              <a:cs typeface="Arial" panose="020B0604020202020204" pitchFamily="34" charset="0"/>
            </a:rPr>
            <a:t>at slp5096@psu.edu</a:t>
          </a:r>
          <a:endParaRPr lang="en-US" sz="1200" b="1" kern="1200" dirty="0">
            <a:solidFill>
              <a:srgbClr val="387E9C"/>
            </a:solidFill>
            <a:latin typeface="Arial" panose="020B0604020202020204" pitchFamily="34" charset="0"/>
            <a:cs typeface="Arial" panose="020B0604020202020204" pitchFamily="34" charset="0"/>
          </a:endParaRPr>
        </a:p>
      </dsp:txBody>
      <dsp:txXfrm>
        <a:off x="5168566" y="1905099"/>
        <a:ext cx="4340884" cy="1501897"/>
      </dsp:txXfrm>
    </dsp:sp>
    <dsp:sp modelId="{91CA0DD1-1B73-1248-AF03-C6DB511955C2}">
      <dsp:nvSpPr>
        <dsp:cNvPr id="0" name=""/>
        <dsp:cNvSpPr/>
      </dsp:nvSpPr>
      <dsp:spPr>
        <a:xfrm>
          <a:off x="5168566" y="27727"/>
          <a:ext cx="4340884" cy="1501897"/>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800100">
            <a:lnSpc>
              <a:spcPct val="90000"/>
            </a:lnSpc>
            <a:spcBef>
              <a:spcPct val="0"/>
            </a:spcBef>
            <a:spcAft>
              <a:spcPts val="0"/>
            </a:spcAft>
            <a:buNone/>
          </a:pPr>
          <a:r>
            <a:rPr lang="en-US" sz="1800" kern="1200" dirty="0">
              <a:solidFill>
                <a:srgbClr val="042650"/>
              </a:solidFill>
              <a:latin typeface="Arial" panose="020B0604020202020204" pitchFamily="34" charset="0"/>
              <a:cs typeface="Arial" panose="020B0604020202020204" pitchFamily="34" charset="0"/>
            </a:rPr>
            <a:t>RM 410</a:t>
          </a:r>
        </a:p>
        <a:p>
          <a:pPr marL="0" lvl="0" indent="0" algn="ctr" defTabSz="800100">
            <a:lnSpc>
              <a:spcPct val="90000"/>
            </a:lnSpc>
            <a:spcBef>
              <a:spcPct val="0"/>
            </a:spcBef>
            <a:spcAft>
              <a:spcPct val="35000"/>
            </a:spcAft>
            <a:buNone/>
          </a:pPr>
          <a:r>
            <a:rPr lang="en-US" sz="1200" kern="1200" dirty="0">
              <a:solidFill>
                <a:srgbClr val="387E9C"/>
              </a:solidFill>
              <a:latin typeface="Arial" panose="020B0604020202020204" pitchFamily="34" charset="0"/>
              <a:cs typeface="Arial" panose="020B0604020202020204" pitchFamily="34" charset="0"/>
            </a:rPr>
            <a:t>It is best to complete this class in your 4</a:t>
          </a:r>
          <a:r>
            <a:rPr lang="en-US" sz="1200" kern="1200" baseline="30000" dirty="0">
              <a:solidFill>
                <a:srgbClr val="387E9C"/>
              </a:solidFill>
              <a:latin typeface="Arial" panose="020B0604020202020204" pitchFamily="34" charset="0"/>
              <a:cs typeface="Arial" panose="020B0604020202020204" pitchFamily="34" charset="0"/>
            </a:rPr>
            <a:t>th</a:t>
          </a:r>
          <a:r>
            <a:rPr lang="en-US" sz="1200" kern="1200" dirty="0">
              <a:solidFill>
                <a:srgbClr val="387E9C"/>
              </a:solidFill>
              <a:latin typeface="Arial" panose="020B0604020202020204" pitchFamily="34" charset="0"/>
              <a:cs typeface="Arial" panose="020B0604020202020204" pitchFamily="34" charset="0"/>
            </a:rPr>
            <a:t> semester, after you entered the major. However it is only available at University Park campus. If you decided to stay at your commonwealth campus for this semester you can still take that class in your 5</a:t>
          </a:r>
          <a:r>
            <a:rPr lang="en-US" sz="1200" kern="1200" baseline="30000" dirty="0">
              <a:solidFill>
                <a:srgbClr val="387E9C"/>
              </a:solidFill>
              <a:latin typeface="Arial" panose="020B0604020202020204" pitchFamily="34" charset="0"/>
              <a:cs typeface="Arial" panose="020B0604020202020204" pitchFamily="34" charset="0"/>
            </a:rPr>
            <a:t>th</a:t>
          </a:r>
          <a:r>
            <a:rPr lang="en-US" sz="1200" kern="1200" dirty="0">
              <a:solidFill>
                <a:srgbClr val="387E9C"/>
              </a:solidFill>
              <a:latin typeface="Arial" panose="020B0604020202020204" pitchFamily="34" charset="0"/>
              <a:cs typeface="Arial" panose="020B0604020202020204" pitchFamily="34" charset="0"/>
            </a:rPr>
            <a:t> semester but that will require taking two demanding actuarial classes in one semester.</a:t>
          </a:r>
        </a:p>
      </dsp:txBody>
      <dsp:txXfrm>
        <a:off x="5168566" y="27727"/>
        <a:ext cx="4340884" cy="1501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5726" y="-1080124"/>
          <a:ext cx="8408649" cy="8408649"/>
        </a:xfrm>
        <a:prstGeom prst="blockArc">
          <a:avLst>
            <a:gd name="adj1" fmla="val 18900000"/>
            <a:gd name="adj2" fmla="val 2700000"/>
            <a:gd name="adj3" fmla="val 257"/>
          </a:avLst>
        </a:prstGeom>
        <a:solidFill>
          <a:srgbClr val="387E9C"/>
        </a:solidFill>
        <a:ln w="76200" cap="flat" cmpd="sng" algn="ctr">
          <a:solidFill>
            <a:srgbClr val="387E9C"/>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702610" y="480376"/>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COMPLETE THE SEQUENCE OF INTRODUCTORY STATISTICS AND MATH COURSES</a:t>
          </a:r>
        </a:p>
      </dsp:txBody>
      <dsp:txXfrm>
        <a:off x="702610" y="480376"/>
        <a:ext cx="10109357" cy="961253"/>
      </dsp:txXfrm>
    </dsp:sp>
    <dsp:sp modelId="{A2F42D41-FF2F-514F-9433-829B5FD8E9AE}">
      <dsp:nvSpPr>
        <dsp:cNvPr id="0" name=""/>
        <dsp:cNvSpPr/>
      </dsp:nvSpPr>
      <dsp:spPr>
        <a:xfrm>
          <a:off x="101826" y="36022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253719" y="1922507"/>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CONSIDER TAKING SUMMER CLASSES</a:t>
          </a:r>
        </a:p>
      </dsp:txBody>
      <dsp:txXfrm>
        <a:off x="1253719" y="1922507"/>
        <a:ext cx="9558249" cy="961253"/>
      </dsp:txXfrm>
    </dsp:sp>
    <dsp:sp modelId="{977F6CA7-48E6-D54C-9587-1370163763E8}">
      <dsp:nvSpPr>
        <dsp:cNvPr id="0" name=""/>
        <dsp:cNvSpPr/>
      </dsp:nvSpPr>
      <dsp:spPr>
        <a:xfrm>
          <a:off x="652935" y="1802350"/>
          <a:ext cx="1201567" cy="1201567"/>
        </a:xfrm>
        <a:prstGeom prst="ellipse">
          <a:avLst/>
        </a:prstGeom>
        <a:solidFill>
          <a:srgbClr val="387E9C"/>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1253719" y="3364638"/>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START WORKING ON ACTUARIAL EXAMS</a:t>
          </a:r>
        </a:p>
      </dsp:txBody>
      <dsp:txXfrm>
        <a:off x="1253719" y="3364638"/>
        <a:ext cx="9558249" cy="961253"/>
      </dsp:txXfrm>
    </dsp:sp>
    <dsp:sp modelId="{ACE95C89-02AA-1346-9E4E-F1E14C269CFC}">
      <dsp:nvSpPr>
        <dsp:cNvPr id="0" name=""/>
        <dsp:cNvSpPr/>
      </dsp:nvSpPr>
      <dsp:spPr>
        <a:xfrm>
          <a:off x="652935" y="3244481"/>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0111A54D-8EA8-E040-8EA9-BA1E5663974F}">
      <dsp:nvSpPr>
        <dsp:cNvPr id="0" name=""/>
        <dsp:cNvSpPr/>
      </dsp:nvSpPr>
      <dsp:spPr>
        <a:xfrm>
          <a:off x="702610" y="4806769"/>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DISCUSS WITH YOUR ADVISOR EARLIER TRANSFER TO UNIVERSITY PARK</a:t>
          </a:r>
        </a:p>
      </dsp:txBody>
      <dsp:txXfrm>
        <a:off x="702610" y="4806769"/>
        <a:ext cx="10109357" cy="961253"/>
      </dsp:txXfrm>
    </dsp:sp>
    <dsp:sp modelId="{86A0ED17-646E-B04F-A155-6EE531E35225}">
      <dsp:nvSpPr>
        <dsp:cNvPr id="0" name=""/>
        <dsp:cNvSpPr/>
      </dsp:nvSpPr>
      <dsp:spPr>
        <a:xfrm>
          <a:off x="101826" y="4686612"/>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5726" y="-1080124"/>
          <a:ext cx="8408649" cy="8408649"/>
        </a:xfrm>
        <a:prstGeom prst="blockArc">
          <a:avLst>
            <a:gd name="adj1" fmla="val 18900000"/>
            <a:gd name="adj2" fmla="val 2700000"/>
            <a:gd name="adj3" fmla="val 257"/>
          </a:avLst>
        </a:prstGeom>
        <a:solidFill>
          <a:srgbClr val="387E9C"/>
        </a:solidFill>
        <a:ln w="76200" cap="flat" cmpd="sng" algn="ctr">
          <a:solidFill>
            <a:srgbClr val="387E9C"/>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702610" y="480376"/>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COMPLETE THE SEQUENCE OF INTRODUCTORY STATISTICS AND MATH COURSES</a:t>
          </a:r>
        </a:p>
      </dsp:txBody>
      <dsp:txXfrm>
        <a:off x="702610" y="480376"/>
        <a:ext cx="10109357" cy="961253"/>
      </dsp:txXfrm>
    </dsp:sp>
    <dsp:sp modelId="{A2F42D41-FF2F-514F-9433-829B5FD8E9AE}">
      <dsp:nvSpPr>
        <dsp:cNvPr id="0" name=""/>
        <dsp:cNvSpPr/>
      </dsp:nvSpPr>
      <dsp:spPr>
        <a:xfrm>
          <a:off x="101826" y="36022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253719" y="1922507"/>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CONSIDER TAKING SUMMER CLASSES</a:t>
          </a:r>
        </a:p>
      </dsp:txBody>
      <dsp:txXfrm>
        <a:off x="1253719" y="1922507"/>
        <a:ext cx="9558249" cy="961253"/>
      </dsp:txXfrm>
    </dsp:sp>
    <dsp:sp modelId="{977F6CA7-48E6-D54C-9587-1370163763E8}">
      <dsp:nvSpPr>
        <dsp:cNvPr id="0" name=""/>
        <dsp:cNvSpPr/>
      </dsp:nvSpPr>
      <dsp:spPr>
        <a:xfrm>
          <a:off x="652935" y="180235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1253719" y="3364638"/>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START WORKING ON ACTUARIAL EXAMS</a:t>
          </a:r>
        </a:p>
      </dsp:txBody>
      <dsp:txXfrm>
        <a:off x="1253719" y="3364638"/>
        <a:ext cx="9558249" cy="961253"/>
      </dsp:txXfrm>
    </dsp:sp>
    <dsp:sp modelId="{ACE95C89-02AA-1346-9E4E-F1E14C269CFC}">
      <dsp:nvSpPr>
        <dsp:cNvPr id="0" name=""/>
        <dsp:cNvSpPr/>
      </dsp:nvSpPr>
      <dsp:spPr>
        <a:xfrm>
          <a:off x="652935" y="3244481"/>
          <a:ext cx="1201567" cy="1201567"/>
        </a:xfrm>
        <a:prstGeom prst="ellipse">
          <a:avLst/>
        </a:prstGeom>
        <a:solidFill>
          <a:srgbClr val="387E9C"/>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0111A54D-8EA8-E040-8EA9-BA1E5663974F}">
      <dsp:nvSpPr>
        <dsp:cNvPr id="0" name=""/>
        <dsp:cNvSpPr/>
      </dsp:nvSpPr>
      <dsp:spPr>
        <a:xfrm>
          <a:off x="702610" y="4806769"/>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DISCUSS WITH YOUR ADVISOR EARLIER TRANSFER TO UNIVERSITY PARK</a:t>
          </a:r>
        </a:p>
      </dsp:txBody>
      <dsp:txXfrm>
        <a:off x="702610" y="4806769"/>
        <a:ext cx="10109357" cy="961253"/>
      </dsp:txXfrm>
    </dsp:sp>
    <dsp:sp modelId="{86A0ED17-646E-B04F-A155-6EE531E35225}">
      <dsp:nvSpPr>
        <dsp:cNvPr id="0" name=""/>
        <dsp:cNvSpPr/>
      </dsp:nvSpPr>
      <dsp:spPr>
        <a:xfrm>
          <a:off x="101826" y="4686612"/>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F254E-4328-D34D-86F9-67DB5EAEAF8F}">
      <dsp:nvSpPr>
        <dsp:cNvPr id="0" name=""/>
        <dsp:cNvSpPr/>
      </dsp:nvSpPr>
      <dsp:spPr>
        <a:xfrm>
          <a:off x="4321" y="1647735"/>
          <a:ext cx="2332072" cy="1230927"/>
        </a:xfrm>
        <a:prstGeom prst="rect">
          <a:avLst/>
        </a:prstGeom>
        <a:solidFill>
          <a:srgbClr val="387E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Exam P/1</a:t>
          </a:r>
        </a:p>
      </dsp:txBody>
      <dsp:txXfrm>
        <a:off x="4321" y="1647735"/>
        <a:ext cx="2332072" cy="820618"/>
      </dsp:txXfrm>
    </dsp:sp>
    <dsp:sp modelId="{9A59637C-E3A4-294B-9B77-7932556D5474}">
      <dsp:nvSpPr>
        <dsp:cNvPr id="0" name=""/>
        <dsp:cNvSpPr/>
      </dsp:nvSpPr>
      <dsp:spPr>
        <a:xfrm>
          <a:off x="360263" y="2599243"/>
          <a:ext cx="2575494" cy="2153821"/>
        </a:xfrm>
        <a:prstGeom prst="rect">
          <a:avLst/>
        </a:prstGeom>
        <a:solidFill>
          <a:srgbClr val="E8E8E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42650"/>
              </a:solidFill>
              <a:latin typeface="Arial" panose="020B0604020202020204" pitchFamily="34" charset="0"/>
              <a:cs typeface="Arial" panose="020B0604020202020204" pitchFamily="34" charset="0"/>
            </a:rPr>
            <a:t>Take at the beginning of </a:t>
          </a:r>
          <a:r>
            <a:rPr lang="en-US" sz="1800" b="1" kern="1200" dirty="0">
              <a:solidFill>
                <a:srgbClr val="042650"/>
              </a:solidFill>
              <a:latin typeface="Arial" panose="020B0604020202020204" pitchFamily="34" charset="0"/>
              <a:cs typeface="Arial" panose="020B0604020202020204" pitchFamily="34" charset="0"/>
            </a:rPr>
            <a:t>4</a:t>
          </a:r>
          <a:r>
            <a:rPr lang="en-US" sz="1800" b="1" kern="1200" baseline="30000" dirty="0">
              <a:solidFill>
                <a:srgbClr val="042650"/>
              </a:solidFill>
              <a:latin typeface="Arial" panose="020B0604020202020204" pitchFamily="34" charset="0"/>
              <a:cs typeface="Arial" panose="020B0604020202020204" pitchFamily="34" charset="0"/>
            </a:rPr>
            <a:t>th </a:t>
          </a:r>
          <a:r>
            <a:rPr lang="en-US" sz="1800" kern="1200" dirty="0">
              <a:solidFill>
                <a:srgbClr val="042650"/>
              </a:solidFill>
              <a:latin typeface="Arial" panose="020B0604020202020204" pitchFamily="34" charset="0"/>
              <a:cs typeface="Arial" panose="020B0604020202020204" pitchFamily="34" charset="0"/>
            </a:rPr>
            <a:t>semester </a:t>
          </a:r>
          <a:r>
            <a:rPr lang="en-US" sz="1800" b="1" kern="1200" dirty="0">
              <a:solidFill>
                <a:srgbClr val="042650"/>
              </a:solidFill>
              <a:latin typeface="Arial" panose="020B0604020202020204" pitchFamily="34" charset="0"/>
              <a:cs typeface="Arial" panose="020B0604020202020204" pitchFamily="34" charset="0"/>
            </a:rPr>
            <a:t>even if on a commonwealth campus</a:t>
          </a:r>
          <a:r>
            <a:rPr lang="en-US" sz="1800" kern="1200" dirty="0">
              <a:solidFill>
                <a:srgbClr val="042650"/>
              </a:solidFill>
              <a:latin typeface="Arial" panose="020B0604020202020204" pitchFamily="34" charset="0"/>
              <a:cs typeface="Arial" panose="020B0604020202020204" pitchFamily="34" charset="0"/>
            </a:rPr>
            <a:t>. Stat 414 and RM 214 fully prepare for the exam</a:t>
          </a:r>
        </a:p>
      </dsp:txBody>
      <dsp:txXfrm>
        <a:off x="360263" y="2599243"/>
        <a:ext cx="2575494" cy="2153821"/>
      </dsp:txXfrm>
    </dsp:sp>
    <dsp:sp modelId="{D134CE51-9DAA-214F-B9A7-19064F35AE47}">
      <dsp:nvSpPr>
        <dsp:cNvPr id="0" name=""/>
        <dsp:cNvSpPr/>
      </dsp:nvSpPr>
      <dsp:spPr>
        <a:xfrm>
          <a:off x="2720355" y="1767735"/>
          <a:ext cx="813998" cy="580618"/>
        </a:xfrm>
        <a:prstGeom prst="rightArrow">
          <a:avLst>
            <a:gd name="adj1" fmla="val 60000"/>
            <a:gd name="adj2" fmla="val 50000"/>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dsp:txBody>
      <dsp:txXfrm>
        <a:off x="2720355" y="1883859"/>
        <a:ext cx="639813" cy="348370"/>
      </dsp:txXfrm>
    </dsp:sp>
    <dsp:sp modelId="{81F76594-539F-E941-B1E7-8C8676528F77}">
      <dsp:nvSpPr>
        <dsp:cNvPr id="0" name=""/>
        <dsp:cNvSpPr/>
      </dsp:nvSpPr>
      <dsp:spPr>
        <a:xfrm>
          <a:off x="3872239" y="1647735"/>
          <a:ext cx="2332072" cy="1230927"/>
        </a:xfrm>
        <a:prstGeom prst="rect">
          <a:avLst/>
        </a:prstGeom>
        <a:solidFill>
          <a:srgbClr val="387E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Exam FM/2</a:t>
          </a:r>
        </a:p>
      </dsp:txBody>
      <dsp:txXfrm>
        <a:off x="3872239" y="1647735"/>
        <a:ext cx="2332072" cy="820618"/>
      </dsp:txXfrm>
    </dsp:sp>
    <dsp:sp modelId="{0D2C0881-08F6-EC45-B4D9-E839B78EEFAC}">
      <dsp:nvSpPr>
        <dsp:cNvPr id="0" name=""/>
        <dsp:cNvSpPr/>
      </dsp:nvSpPr>
      <dsp:spPr>
        <a:xfrm>
          <a:off x="4228182" y="2599243"/>
          <a:ext cx="2575494" cy="2153821"/>
        </a:xfrm>
        <a:prstGeom prst="rect">
          <a:avLst/>
        </a:prstGeom>
        <a:solidFill>
          <a:srgbClr val="E8E8E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42650"/>
              </a:solidFill>
              <a:latin typeface="Arial" panose="020B0604020202020204" pitchFamily="34" charset="0"/>
              <a:cs typeface="Arial" panose="020B0604020202020204" pitchFamily="34" charset="0"/>
            </a:rPr>
            <a:t>Take in your </a:t>
          </a:r>
          <a:r>
            <a:rPr lang="en-US" sz="1800" b="1" kern="1200" dirty="0">
              <a:solidFill>
                <a:srgbClr val="042650"/>
              </a:solidFill>
              <a:latin typeface="Arial" panose="020B0604020202020204" pitchFamily="34" charset="0"/>
              <a:cs typeface="Arial" panose="020B0604020202020204" pitchFamily="34" charset="0"/>
            </a:rPr>
            <a:t>4</a:t>
          </a:r>
          <a:r>
            <a:rPr lang="en-US" sz="1800" b="1" kern="1200" baseline="30000" dirty="0">
              <a:solidFill>
                <a:srgbClr val="042650"/>
              </a:solidFill>
              <a:latin typeface="Arial" panose="020B0604020202020204" pitchFamily="34" charset="0"/>
              <a:cs typeface="Arial" panose="020B0604020202020204" pitchFamily="34" charset="0"/>
            </a:rPr>
            <a:t>th</a:t>
          </a:r>
          <a:r>
            <a:rPr lang="en-US" sz="1800" b="1" kern="1200" dirty="0">
              <a:solidFill>
                <a:srgbClr val="042650"/>
              </a:solidFill>
              <a:latin typeface="Arial" panose="020B0604020202020204" pitchFamily="34" charset="0"/>
              <a:cs typeface="Arial" panose="020B0604020202020204" pitchFamily="34" charset="0"/>
            </a:rPr>
            <a:t> or 5</a:t>
          </a:r>
          <a:r>
            <a:rPr lang="en-US" sz="1800" b="1" kern="1200" baseline="30000" dirty="0">
              <a:solidFill>
                <a:srgbClr val="042650"/>
              </a:solidFill>
              <a:latin typeface="Arial" panose="020B0604020202020204" pitchFamily="34" charset="0"/>
              <a:cs typeface="Arial" panose="020B0604020202020204" pitchFamily="34" charset="0"/>
            </a:rPr>
            <a:t>th</a:t>
          </a:r>
          <a:r>
            <a:rPr lang="en-US" sz="1800" kern="1200" dirty="0">
              <a:solidFill>
                <a:srgbClr val="042650"/>
              </a:solidFill>
              <a:latin typeface="Arial" panose="020B0604020202020204" pitchFamily="34" charset="0"/>
              <a:cs typeface="Arial" panose="020B0604020202020204" pitchFamily="34" charset="0"/>
            </a:rPr>
            <a:t> semester depending on you transition to University Park. RM 410 fully prepares for the exam</a:t>
          </a:r>
        </a:p>
      </dsp:txBody>
      <dsp:txXfrm>
        <a:off x="4228182" y="2599243"/>
        <a:ext cx="2575494" cy="2153821"/>
      </dsp:txXfrm>
    </dsp:sp>
    <dsp:sp modelId="{BA307F8C-63FE-FE43-9CFE-E0B80D7614A2}">
      <dsp:nvSpPr>
        <dsp:cNvPr id="0" name=""/>
        <dsp:cNvSpPr/>
      </dsp:nvSpPr>
      <dsp:spPr>
        <a:xfrm>
          <a:off x="6588274" y="1767735"/>
          <a:ext cx="813998" cy="580618"/>
        </a:xfrm>
        <a:prstGeom prst="rightArrow">
          <a:avLst>
            <a:gd name="adj1" fmla="val 60000"/>
            <a:gd name="adj2" fmla="val 50000"/>
          </a:avLst>
        </a:prstGeom>
        <a:solidFill>
          <a:srgbClr val="387E9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dsp:txBody>
      <dsp:txXfrm>
        <a:off x="6588274" y="1883859"/>
        <a:ext cx="639813" cy="348370"/>
      </dsp:txXfrm>
    </dsp:sp>
    <dsp:sp modelId="{4CB486BF-67E1-EC4E-9554-1C1537B5A960}">
      <dsp:nvSpPr>
        <dsp:cNvPr id="0" name=""/>
        <dsp:cNvSpPr/>
      </dsp:nvSpPr>
      <dsp:spPr>
        <a:xfrm>
          <a:off x="7740158" y="1647735"/>
          <a:ext cx="2332072" cy="1230927"/>
        </a:xfrm>
        <a:prstGeom prst="rect">
          <a:avLst/>
        </a:prstGeom>
        <a:solidFill>
          <a:srgbClr val="387E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83820" numCol="1" spcCol="1270" anchor="t" anchorCtr="0">
          <a:noAutofit/>
        </a:bodyPr>
        <a:lstStyle/>
        <a:p>
          <a:pPr marL="0" lvl="0" indent="0" algn="l"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Exam IFM, LTAM, STAM…</a:t>
          </a:r>
        </a:p>
      </dsp:txBody>
      <dsp:txXfrm>
        <a:off x="7740158" y="1647735"/>
        <a:ext cx="2332072" cy="820618"/>
      </dsp:txXfrm>
    </dsp:sp>
    <dsp:sp modelId="{219AEB3D-8C7D-7D44-93B0-DEFD2C9F7998}">
      <dsp:nvSpPr>
        <dsp:cNvPr id="0" name=""/>
        <dsp:cNvSpPr/>
      </dsp:nvSpPr>
      <dsp:spPr>
        <a:xfrm>
          <a:off x="8096101" y="2599243"/>
          <a:ext cx="2575494" cy="2153821"/>
        </a:xfrm>
        <a:prstGeom prst="rect">
          <a:avLst/>
        </a:prstGeom>
        <a:solidFill>
          <a:srgbClr val="E8E8E8">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rgbClr val="042650"/>
              </a:solidFill>
              <a:latin typeface="Arial" panose="020B0604020202020204" pitchFamily="34" charset="0"/>
              <a:cs typeface="Arial" panose="020B0604020202020204" pitchFamily="34" charset="0"/>
            </a:rPr>
            <a:t>The sample schedules available on the club’s website provide further recommendations on when to take exams</a:t>
          </a:r>
        </a:p>
      </dsp:txBody>
      <dsp:txXfrm>
        <a:off x="8096101" y="2599243"/>
        <a:ext cx="2575494" cy="21538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5726" y="-1080124"/>
          <a:ext cx="8408649" cy="8408649"/>
        </a:xfrm>
        <a:prstGeom prst="blockArc">
          <a:avLst>
            <a:gd name="adj1" fmla="val 18900000"/>
            <a:gd name="adj2" fmla="val 2700000"/>
            <a:gd name="adj3" fmla="val 257"/>
          </a:avLst>
        </a:prstGeom>
        <a:solidFill>
          <a:srgbClr val="387E9C"/>
        </a:solidFill>
        <a:ln w="76200" cap="flat" cmpd="sng" algn="ctr">
          <a:solidFill>
            <a:srgbClr val="387E9C"/>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702610" y="480376"/>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COMPLETE THE SEQUENCE OF INTRODUCTORY STATISTICS AND MATH COURSES</a:t>
          </a:r>
        </a:p>
      </dsp:txBody>
      <dsp:txXfrm>
        <a:off x="702610" y="480376"/>
        <a:ext cx="10109357" cy="961253"/>
      </dsp:txXfrm>
    </dsp:sp>
    <dsp:sp modelId="{A2F42D41-FF2F-514F-9433-829B5FD8E9AE}">
      <dsp:nvSpPr>
        <dsp:cNvPr id="0" name=""/>
        <dsp:cNvSpPr/>
      </dsp:nvSpPr>
      <dsp:spPr>
        <a:xfrm>
          <a:off x="101826" y="36022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253719" y="1922507"/>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CONSIDER TAKING SUMMER CLASSES</a:t>
          </a:r>
        </a:p>
      </dsp:txBody>
      <dsp:txXfrm>
        <a:off x="1253719" y="1922507"/>
        <a:ext cx="9558249" cy="961253"/>
      </dsp:txXfrm>
    </dsp:sp>
    <dsp:sp modelId="{977F6CA7-48E6-D54C-9587-1370163763E8}">
      <dsp:nvSpPr>
        <dsp:cNvPr id="0" name=""/>
        <dsp:cNvSpPr/>
      </dsp:nvSpPr>
      <dsp:spPr>
        <a:xfrm>
          <a:off x="652935" y="1802350"/>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1253719" y="3364638"/>
          <a:ext cx="9558249"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START WORKING ON ACTUARIAL EXAMS</a:t>
          </a:r>
        </a:p>
      </dsp:txBody>
      <dsp:txXfrm>
        <a:off x="1253719" y="3364638"/>
        <a:ext cx="9558249" cy="961253"/>
      </dsp:txXfrm>
    </dsp:sp>
    <dsp:sp modelId="{ACE95C89-02AA-1346-9E4E-F1E14C269CFC}">
      <dsp:nvSpPr>
        <dsp:cNvPr id="0" name=""/>
        <dsp:cNvSpPr/>
      </dsp:nvSpPr>
      <dsp:spPr>
        <a:xfrm>
          <a:off x="652935" y="3244481"/>
          <a:ext cx="1201567" cy="1201567"/>
        </a:xfrm>
        <a:prstGeom prst="ellipse">
          <a:avLst/>
        </a:prstGeom>
        <a:solidFill>
          <a:schemeClr val="bg1"/>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 modelId="{0111A54D-8EA8-E040-8EA9-BA1E5663974F}">
      <dsp:nvSpPr>
        <dsp:cNvPr id="0" name=""/>
        <dsp:cNvSpPr/>
      </dsp:nvSpPr>
      <dsp:spPr>
        <a:xfrm>
          <a:off x="702610" y="4806769"/>
          <a:ext cx="10109357" cy="961253"/>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99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DISCUSS WITH YOUR ADVISOR EARLIER TRANSFER TO UNIVERSITY PARK</a:t>
          </a:r>
        </a:p>
      </dsp:txBody>
      <dsp:txXfrm>
        <a:off x="702610" y="4806769"/>
        <a:ext cx="10109357" cy="961253"/>
      </dsp:txXfrm>
    </dsp:sp>
    <dsp:sp modelId="{86A0ED17-646E-B04F-A155-6EE531E35225}">
      <dsp:nvSpPr>
        <dsp:cNvPr id="0" name=""/>
        <dsp:cNvSpPr/>
      </dsp:nvSpPr>
      <dsp:spPr>
        <a:xfrm>
          <a:off x="101826" y="4686612"/>
          <a:ext cx="1201567" cy="1201567"/>
        </a:xfrm>
        <a:prstGeom prst="ellipse">
          <a:avLst/>
        </a:prstGeom>
        <a:solidFill>
          <a:srgbClr val="387E9C"/>
        </a:solidFill>
        <a:ln w="76200" cap="flat" cmpd="sng" algn="ctr">
          <a:solidFill>
            <a:srgbClr val="387E9C"/>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2267" y="-1080124"/>
          <a:ext cx="8408649" cy="8408649"/>
        </a:xfrm>
        <a:prstGeom prst="blockArc">
          <a:avLst>
            <a:gd name="adj1" fmla="val 18900000"/>
            <a:gd name="adj2" fmla="val 2700000"/>
            <a:gd name="adj3" fmla="val 257"/>
          </a:avLst>
        </a:prstGeom>
        <a:solidFill>
          <a:schemeClr val="bg1"/>
        </a:solidFill>
        <a:ln w="76200" cap="flat" cmpd="sng" algn="ctr">
          <a:solidFill>
            <a:srgbClr val="41B5F6"/>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867277" y="624840"/>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JOIN OUR MAILING LIST</a:t>
          </a:r>
        </a:p>
      </dsp:txBody>
      <dsp:txXfrm>
        <a:off x="867277" y="624840"/>
        <a:ext cx="9948149" cy="1249680"/>
      </dsp:txXfrm>
    </dsp:sp>
    <dsp:sp modelId="{A2F42D41-FF2F-514F-9433-829B5FD8E9AE}">
      <dsp:nvSpPr>
        <dsp:cNvPr id="0" name=""/>
        <dsp:cNvSpPr/>
      </dsp:nvSpPr>
      <dsp:spPr>
        <a:xfrm>
          <a:off x="86227" y="468629"/>
          <a:ext cx="1562100" cy="1562100"/>
        </a:xfrm>
        <a:prstGeom prst="ellipse">
          <a:avLst/>
        </a:prstGeom>
        <a:solidFill>
          <a:srgbClr val="41B5F6"/>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321536" y="2499360"/>
          <a:ext cx="9493890"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INTRODUCE YOURSLEF TO CLUB EXECUTIVES</a:t>
          </a:r>
        </a:p>
      </dsp:txBody>
      <dsp:txXfrm>
        <a:off x="1321536" y="2499360"/>
        <a:ext cx="9493890" cy="1249680"/>
      </dsp:txXfrm>
    </dsp:sp>
    <dsp:sp modelId="{977F6CA7-48E6-D54C-9587-1370163763E8}">
      <dsp:nvSpPr>
        <dsp:cNvPr id="0" name=""/>
        <dsp:cNvSpPr/>
      </dsp:nvSpPr>
      <dsp:spPr>
        <a:xfrm>
          <a:off x="540486" y="2343150"/>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867277" y="4373879"/>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TAKE ADVANTAGE OF CLUB RESOURCES</a:t>
          </a:r>
        </a:p>
      </dsp:txBody>
      <dsp:txXfrm>
        <a:off x="867277" y="4373879"/>
        <a:ext cx="9948149" cy="1249680"/>
      </dsp:txXfrm>
    </dsp:sp>
    <dsp:sp modelId="{ACE95C89-02AA-1346-9E4E-F1E14C269CFC}">
      <dsp:nvSpPr>
        <dsp:cNvPr id="0" name=""/>
        <dsp:cNvSpPr/>
      </dsp:nvSpPr>
      <dsp:spPr>
        <a:xfrm>
          <a:off x="86227" y="4217670"/>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2267" y="-1080124"/>
          <a:ext cx="8408649" cy="8408649"/>
        </a:xfrm>
        <a:prstGeom prst="blockArc">
          <a:avLst>
            <a:gd name="adj1" fmla="val 18900000"/>
            <a:gd name="adj2" fmla="val 2700000"/>
            <a:gd name="adj3" fmla="val 257"/>
          </a:avLst>
        </a:prstGeom>
        <a:solidFill>
          <a:schemeClr val="bg1"/>
        </a:solidFill>
        <a:ln w="76200" cap="flat" cmpd="sng" algn="ctr">
          <a:solidFill>
            <a:srgbClr val="41B5F6"/>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867277" y="624840"/>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JOIN OUR MAILING LIST</a:t>
          </a:r>
        </a:p>
      </dsp:txBody>
      <dsp:txXfrm>
        <a:off x="867277" y="624840"/>
        <a:ext cx="9948149" cy="1249680"/>
      </dsp:txXfrm>
    </dsp:sp>
    <dsp:sp modelId="{A2F42D41-FF2F-514F-9433-829B5FD8E9AE}">
      <dsp:nvSpPr>
        <dsp:cNvPr id="0" name=""/>
        <dsp:cNvSpPr/>
      </dsp:nvSpPr>
      <dsp:spPr>
        <a:xfrm>
          <a:off x="86227" y="468629"/>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321536" y="2499360"/>
          <a:ext cx="9493890"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INTRODUCE YOURSLEF TO CLUB OFFICERS</a:t>
          </a:r>
        </a:p>
      </dsp:txBody>
      <dsp:txXfrm>
        <a:off x="1321536" y="2499360"/>
        <a:ext cx="9493890" cy="1249680"/>
      </dsp:txXfrm>
    </dsp:sp>
    <dsp:sp modelId="{977F6CA7-48E6-D54C-9587-1370163763E8}">
      <dsp:nvSpPr>
        <dsp:cNvPr id="0" name=""/>
        <dsp:cNvSpPr/>
      </dsp:nvSpPr>
      <dsp:spPr>
        <a:xfrm>
          <a:off x="540486" y="2343150"/>
          <a:ext cx="1562100" cy="1562100"/>
        </a:xfrm>
        <a:prstGeom prst="ellipse">
          <a:avLst/>
        </a:prstGeom>
        <a:solidFill>
          <a:srgbClr val="41B5F6"/>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867277" y="4373879"/>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TAKE ADVANTAGE OF CLUB RESOURCES</a:t>
          </a:r>
        </a:p>
      </dsp:txBody>
      <dsp:txXfrm>
        <a:off x="867277" y="4373879"/>
        <a:ext cx="9948149" cy="1249680"/>
      </dsp:txXfrm>
    </dsp:sp>
    <dsp:sp modelId="{ACE95C89-02AA-1346-9E4E-F1E14C269CFC}">
      <dsp:nvSpPr>
        <dsp:cNvPr id="0" name=""/>
        <dsp:cNvSpPr/>
      </dsp:nvSpPr>
      <dsp:spPr>
        <a:xfrm>
          <a:off x="86227" y="4217670"/>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AEC1E-0535-D642-A803-014449FF1113}">
      <dsp:nvSpPr>
        <dsp:cNvPr id="0" name=""/>
        <dsp:cNvSpPr/>
      </dsp:nvSpPr>
      <dsp:spPr>
        <a:xfrm>
          <a:off x="-7062267" y="-1080124"/>
          <a:ext cx="8408649" cy="8408649"/>
        </a:xfrm>
        <a:prstGeom prst="blockArc">
          <a:avLst>
            <a:gd name="adj1" fmla="val 18900000"/>
            <a:gd name="adj2" fmla="val 2700000"/>
            <a:gd name="adj3" fmla="val 257"/>
          </a:avLst>
        </a:prstGeom>
        <a:solidFill>
          <a:schemeClr val="bg1"/>
        </a:solidFill>
        <a:ln w="76200" cap="flat" cmpd="sng" algn="ctr">
          <a:solidFill>
            <a:srgbClr val="41B5F6"/>
          </a:solidFill>
          <a:prstDash val="solid"/>
          <a:miter lim="800000"/>
        </a:ln>
        <a:effectLst/>
      </dsp:spPr>
      <dsp:style>
        <a:lnRef idx="2">
          <a:scrgbClr r="0" g="0" b="0"/>
        </a:lnRef>
        <a:fillRef idx="0">
          <a:scrgbClr r="0" g="0" b="0"/>
        </a:fillRef>
        <a:effectRef idx="0">
          <a:scrgbClr r="0" g="0" b="0"/>
        </a:effectRef>
        <a:fontRef idx="minor"/>
      </dsp:style>
    </dsp:sp>
    <dsp:sp modelId="{BD17B365-7B0C-724D-8A06-C1317856CB7F}">
      <dsp:nvSpPr>
        <dsp:cNvPr id="0" name=""/>
        <dsp:cNvSpPr/>
      </dsp:nvSpPr>
      <dsp:spPr>
        <a:xfrm>
          <a:off x="867277" y="624840"/>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JOIN OUR MAILING LIST</a:t>
          </a:r>
        </a:p>
      </dsp:txBody>
      <dsp:txXfrm>
        <a:off x="867277" y="624840"/>
        <a:ext cx="9948149" cy="1249680"/>
      </dsp:txXfrm>
    </dsp:sp>
    <dsp:sp modelId="{A2F42D41-FF2F-514F-9433-829B5FD8E9AE}">
      <dsp:nvSpPr>
        <dsp:cNvPr id="0" name=""/>
        <dsp:cNvSpPr/>
      </dsp:nvSpPr>
      <dsp:spPr>
        <a:xfrm>
          <a:off x="86227" y="468629"/>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DD6B3C29-48F9-0246-93DF-70476968E9EC}">
      <dsp:nvSpPr>
        <dsp:cNvPr id="0" name=""/>
        <dsp:cNvSpPr/>
      </dsp:nvSpPr>
      <dsp:spPr>
        <a:xfrm>
          <a:off x="1321536" y="2499360"/>
          <a:ext cx="9493890"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INTRODUCE YOURSLEF TO CLUB OFFICERS</a:t>
          </a:r>
        </a:p>
      </dsp:txBody>
      <dsp:txXfrm>
        <a:off x="1321536" y="2499360"/>
        <a:ext cx="9493890" cy="1249680"/>
      </dsp:txXfrm>
    </dsp:sp>
    <dsp:sp modelId="{977F6CA7-48E6-D54C-9587-1370163763E8}">
      <dsp:nvSpPr>
        <dsp:cNvPr id="0" name=""/>
        <dsp:cNvSpPr/>
      </dsp:nvSpPr>
      <dsp:spPr>
        <a:xfrm>
          <a:off x="540486" y="2343150"/>
          <a:ext cx="1562100" cy="1562100"/>
        </a:xfrm>
        <a:prstGeom prst="ellipse">
          <a:avLst/>
        </a:prstGeom>
        <a:solidFill>
          <a:schemeClr val="bg1"/>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 modelId="{F99ABE63-471E-8645-9164-05405FD65F4E}">
      <dsp:nvSpPr>
        <dsp:cNvPr id="0" name=""/>
        <dsp:cNvSpPr/>
      </dsp:nvSpPr>
      <dsp:spPr>
        <a:xfrm>
          <a:off x="867277" y="4373879"/>
          <a:ext cx="9948149" cy="1249680"/>
        </a:xfrm>
        <a:prstGeom prst="rect">
          <a:avLst/>
        </a:prstGeom>
        <a:solidFill>
          <a:srgbClr val="E8E8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1934"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387E9C"/>
              </a:solidFill>
              <a:latin typeface="Arial" panose="020B0604020202020204" pitchFamily="34" charset="0"/>
              <a:cs typeface="Arial" panose="020B0604020202020204" pitchFamily="34" charset="0"/>
            </a:rPr>
            <a:t>TAKE ADVANTAGE OF CLUB RESOURCES</a:t>
          </a:r>
        </a:p>
      </dsp:txBody>
      <dsp:txXfrm>
        <a:off x="867277" y="4373879"/>
        <a:ext cx="9948149" cy="1249680"/>
      </dsp:txXfrm>
    </dsp:sp>
    <dsp:sp modelId="{ACE95C89-02AA-1346-9E4E-F1E14C269CFC}">
      <dsp:nvSpPr>
        <dsp:cNvPr id="0" name=""/>
        <dsp:cNvSpPr/>
      </dsp:nvSpPr>
      <dsp:spPr>
        <a:xfrm>
          <a:off x="86227" y="4217670"/>
          <a:ext cx="1562100" cy="1562100"/>
        </a:xfrm>
        <a:prstGeom prst="ellipse">
          <a:avLst/>
        </a:prstGeom>
        <a:solidFill>
          <a:srgbClr val="41B5F6"/>
        </a:solidFill>
        <a:ln w="76200" cap="flat" cmpd="sng" algn="ctr">
          <a:solidFill>
            <a:srgbClr val="41B5F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5EFEF-24A9-CA4A-BC89-19A0A77FCC8D}" type="datetimeFigureOut">
              <a:rPr lang="en-US" smtClean="0"/>
              <a:t>10/13/19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60947-C673-004C-899A-442D4B37F73E}" type="slidenum">
              <a:rPr lang="en-US" smtClean="0"/>
              <a:t>‹#›</a:t>
            </a:fld>
            <a:endParaRPr lang="en-US" dirty="0"/>
          </a:p>
        </p:txBody>
      </p:sp>
    </p:spTree>
    <p:extLst>
      <p:ext uri="{BB962C8B-B14F-4D97-AF65-F5344CB8AC3E}">
        <p14:creationId xmlns:p14="http://schemas.microsoft.com/office/powerpoint/2010/main" val="27144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60947-C673-004C-899A-442D4B37F73E}" type="slidenum">
              <a:rPr lang="en-US" smtClean="0"/>
              <a:t>5</a:t>
            </a:fld>
            <a:endParaRPr lang="en-US" dirty="0"/>
          </a:p>
        </p:txBody>
      </p:sp>
    </p:spTree>
    <p:extLst>
      <p:ext uri="{BB962C8B-B14F-4D97-AF65-F5344CB8AC3E}">
        <p14:creationId xmlns:p14="http://schemas.microsoft.com/office/powerpoint/2010/main" val="267698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60947-C673-004C-899A-442D4B37F73E}" type="slidenum">
              <a:rPr lang="en-US" smtClean="0"/>
              <a:t>9</a:t>
            </a:fld>
            <a:endParaRPr lang="en-US" dirty="0"/>
          </a:p>
        </p:txBody>
      </p:sp>
    </p:spTree>
    <p:extLst>
      <p:ext uri="{BB962C8B-B14F-4D97-AF65-F5344CB8AC3E}">
        <p14:creationId xmlns:p14="http://schemas.microsoft.com/office/powerpoint/2010/main" val="135515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60947-C673-004C-899A-442D4B37F73E}" type="slidenum">
              <a:rPr lang="en-US" smtClean="0"/>
              <a:t>11</a:t>
            </a:fld>
            <a:endParaRPr lang="en-US" dirty="0"/>
          </a:p>
        </p:txBody>
      </p:sp>
    </p:spTree>
    <p:extLst>
      <p:ext uri="{BB962C8B-B14F-4D97-AF65-F5344CB8AC3E}">
        <p14:creationId xmlns:p14="http://schemas.microsoft.com/office/powerpoint/2010/main" val="307311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360947-C673-004C-899A-442D4B37F73E}" type="slidenum">
              <a:rPr lang="en-US" smtClean="0"/>
              <a:t>18</a:t>
            </a:fld>
            <a:endParaRPr lang="en-US" dirty="0"/>
          </a:p>
        </p:txBody>
      </p:sp>
    </p:spTree>
    <p:extLst>
      <p:ext uri="{BB962C8B-B14F-4D97-AF65-F5344CB8AC3E}">
        <p14:creationId xmlns:p14="http://schemas.microsoft.com/office/powerpoint/2010/main" val="3129760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1B36-DC45-A84C-BDD7-74A164F74A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92D022-3907-C840-BABD-8C1F566D9D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28571-4F19-A143-A479-948E39E52A92}"/>
              </a:ext>
            </a:extLst>
          </p:cNvPr>
          <p:cNvSpPr>
            <a:spLocks noGrp="1"/>
          </p:cNvSpPr>
          <p:nvPr>
            <p:ph type="dt" sz="half" idx="10"/>
          </p:nvPr>
        </p:nvSpPr>
        <p:spPr/>
        <p:txBody>
          <a:bodyPr/>
          <a:lstStyle/>
          <a:p>
            <a:fld id="{D223F866-33F9-9C47-BCD1-9B2BE0FB7CD3}" type="datetime1">
              <a:rPr lang="en-US" smtClean="0"/>
              <a:t>10/13/19</a:t>
            </a:fld>
            <a:endParaRPr lang="en-US" dirty="0"/>
          </a:p>
        </p:txBody>
      </p:sp>
      <p:sp>
        <p:nvSpPr>
          <p:cNvPr id="5" name="Footer Placeholder 4">
            <a:extLst>
              <a:ext uri="{FF2B5EF4-FFF2-40B4-BE49-F238E27FC236}">
                <a16:creationId xmlns:a16="http://schemas.microsoft.com/office/drawing/2014/main" id="{1E99A10E-1D79-A940-B1E4-BD62CA0590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BD9825-1DE7-8F4D-88CD-0FB6BABCA6AC}"/>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3744150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8B29-9640-884A-A090-F72145C405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674753-0589-9D49-92DE-87DABDF16D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EDF1A-7CBD-574E-B745-A7C3A8B3D144}"/>
              </a:ext>
            </a:extLst>
          </p:cNvPr>
          <p:cNvSpPr>
            <a:spLocks noGrp="1"/>
          </p:cNvSpPr>
          <p:nvPr>
            <p:ph type="dt" sz="half" idx="10"/>
          </p:nvPr>
        </p:nvSpPr>
        <p:spPr/>
        <p:txBody>
          <a:bodyPr/>
          <a:lstStyle/>
          <a:p>
            <a:fld id="{3C73C8FE-EF6A-AB4F-82FD-FC8399241919}" type="datetime1">
              <a:rPr lang="en-US" smtClean="0"/>
              <a:t>10/13/19</a:t>
            </a:fld>
            <a:endParaRPr lang="en-US" dirty="0"/>
          </a:p>
        </p:txBody>
      </p:sp>
      <p:sp>
        <p:nvSpPr>
          <p:cNvPr id="5" name="Footer Placeholder 4">
            <a:extLst>
              <a:ext uri="{FF2B5EF4-FFF2-40B4-BE49-F238E27FC236}">
                <a16:creationId xmlns:a16="http://schemas.microsoft.com/office/drawing/2014/main" id="{14D6946D-DF2B-DF42-9A04-31488D279E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F8B035-895D-2A41-AC09-3D55E00350A7}"/>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217123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BE5EFE-BA6B-6B42-A4E1-30ADC94DA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17EB6E-C2FA-BC46-A71E-B7A9ABB369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29C0C-8C62-5C4A-922E-57E02DC9FD30}"/>
              </a:ext>
            </a:extLst>
          </p:cNvPr>
          <p:cNvSpPr>
            <a:spLocks noGrp="1"/>
          </p:cNvSpPr>
          <p:nvPr>
            <p:ph type="dt" sz="half" idx="10"/>
          </p:nvPr>
        </p:nvSpPr>
        <p:spPr/>
        <p:txBody>
          <a:bodyPr/>
          <a:lstStyle/>
          <a:p>
            <a:fld id="{623B27B8-4417-0443-BA6D-4A0782BF8287}" type="datetime1">
              <a:rPr lang="en-US" smtClean="0"/>
              <a:t>10/13/19</a:t>
            </a:fld>
            <a:endParaRPr lang="en-US" dirty="0"/>
          </a:p>
        </p:txBody>
      </p:sp>
      <p:sp>
        <p:nvSpPr>
          <p:cNvPr id="5" name="Footer Placeholder 4">
            <a:extLst>
              <a:ext uri="{FF2B5EF4-FFF2-40B4-BE49-F238E27FC236}">
                <a16:creationId xmlns:a16="http://schemas.microsoft.com/office/drawing/2014/main" id="{7B0840AA-F9B6-9248-BCE8-6D65FC1FEF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D41BAF-C364-C641-AD22-2C0FFD3E72A0}"/>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296475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34FD5-CD28-834F-A19B-FD95A9B99D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6D2F9-68F9-C344-857D-394E4097F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5AC16-CB15-EA4C-AD14-C9C10B8DD79E}"/>
              </a:ext>
            </a:extLst>
          </p:cNvPr>
          <p:cNvSpPr>
            <a:spLocks noGrp="1"/>
          </p:cNvSpPr>
          <p:nvPr>
            <p:ph type="dt" sz="half" idx="10"/>
          </p:nvPr>
        </p:nvSpPr>
        <p:spPr/>
        <p:txBody>
          <a:bodyPr/>
          <a:lstStyle/>
          <a:p>
            <a:fld id="{BE2AAAA2-6D48-444E-92B8-997A2F020951}" type="datetime1">
              <a:rPr lang="en-US" smtClean="0"/>
              <a:t>10/13/19</a:t>
            </a:fld>
            <a:endParaRPr lang="en-US" dirty="0"/>
          </a:p>
        </p:txBody>
      </p:sp>
      <p:sp>
        <p:nvSpPr>
          <p:cNvPr id="5" name="Footer Placeholder 4">
            <a:extLst>
              <a:ext uri="{FF2B5EF4-FFF2-40B4-BE49-F238E27FC236}">
                <a16:creationId xmlns:a16="http://schemas.microsoft.com/office/drawing/2014/main" id="{226BA315-7119-C44E-9A32-6AC22908D4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AC90E-14DC-4E40-AF79-9FAAD7CB14E4}"/>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2186014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A4F26-01E2-CE49-B306-740EC464EC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3C095D-E7F8-2E49-9365-3908EA3E7D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BC82B9-86E3-D64B-8691-ECD403BF3255}"/>
              </a:ext>
            </a:extLst>
          </p:cNvPr>
          <p:cNvSpPr>
            <a:spLocks noGrp="1"/>
          </p:cNvSpPr>
          <p:nvPr>
            <p:ph type="dt" sz="half" idx="10"/>
          </p:nvPr>
        </p:nvSpPr>
        <p:spPr/>
        <p:txBody>
          <a:bodyPr/>
          <a:lstStyle/>
          <a:p>
            <a:fld id="{7082AD0E-D7BF-B544-987E-0BE41CF66AE8}" type="datetime1">
              <a:rPr lang="en-US" smtClean="0"/>
              <a:t>10/13/19</a:t>
            </a:fld>
            <a:endParaRPr lang="en-US" dirty="0"/>
          </a:p>
        </p:txBody>
      </p:sp>
      <p:sp>
        <p:nvSpPr>
          <p:cNvPr id="5" name="Footer Placeholder 4">
            <a:extLst>
              <a:ext uri="{FF2B5EF4-FFF2-40B4-BE49-F238E27FC236}">
                <a16:creationId xmlns:a16="http://schemas.microsoft.com/office/drawing/2014/main" id="{7A5EDECB-0F0F-A24D-8E19-3C3CD247B1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8BA0FD-072F-1C44-8F7F-664505438207}"/>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356297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72A1B-8163-2E45-850B-81A926BA3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1AB25-D516-D748-9D95-4D7D87C627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A9CB77-C4DD-8545-862C-CB69D8F818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6A8BEF-C529-F04F-8EAC-D166FD3DADAE}"/>
              </a:ext>
            </a:extLst>
          </p:cNvPr>
          <p:cNvSpPr>
            <a:spLocks noGrp="1"/>
          </p:cNvSpPr>
          <p:nvPr>
            <p:ph type="dt" sz="half" idx="10"/>
          </p:nvPr>
        </p:nvSpPr>
        <p:spPr/>
        <p:txBody>
          <a:bodyPr/>
          <a:lstStyle/>
          <a:p>
            <a:fld id="{81996E0B-7DC5-6945-8790-E7CDA39BD5DA}" type="datetime1">
              <a:rPr lang="en-US" smtClean="0"/>
              <a:t>10/13/19</a:t>
            </a:fld>
            <a:endParaRPr lang="en-US" dirty="0"/>
          </a:p>
        </p:txBody>
      </p:sp>
      <p:sp>
        <p:nvSpPr>
          <p:cNvPr id="6" name="Footer Placeholder 5">
            <a:extLst>
              <a:ext uri="{FF2B5EF4-FFF2-40B4-BE49-F238E27FC236}">
                <a16:creationId xmlns:a16="http://schemas.microsoft.com/office/drawing/2014/main" id="{5B30EA92-A898-7447-9E56-5C84ABBA43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1C915D-8FD9-FC42-B079-A765352896D3}"/>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56628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3D8C8-5999-8749-864D-5EEAC5ACAF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E4B90-BFF8-2042-BC47-7FFDCF623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C421F3-2106-4D46-B63E-9A09D3DF0A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894E9-A4ED-8F49-895F-16FC43325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84B7E7-AA9D-6346-AC1A-83A2507570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B4E3C0-12C8-B74D-BBB4-17A920535437}"/>
              </a:ext>
            </a:extLst>
          </p:cNvPr>
          <p:cNvSpPr>
            <a:spLocks noGrp="1"/>
          </p:cNvSpPr>
          <p:nvPr>
            <p:ph type="dt" sz="half" idx="10"/>
          </p:nvPr>
        </p:nvSpPr>
        <p:spPr/>
        <p:txBody>
          <a:bodyPr/>
          <a:lstStyle/>
          <a:p>
            <a:fld id="{F91C516F-F5E7-4D45-ABF9-F20DA6440E39}" type="datetime1">
              <a:rPr lang="en-US" smtClean="0"/>
              <a:t>10/13/19</a:t>
            </a:fld>
            <a:endParaRPr lang="en-US" dirty="0"/>
          </a:p>
        </p:txBody>
      </p:sp>
      <p:sp>
        <p:nvSpPr>
          <p:cNvPr id="8" name="Footer Placeholder 7">
            <a:extLst>
              <a:ext uri="{FF2B5EF4-FFF2-40B4-BE49-F238E27FC236}">
                <a16:creationId xmlns:a16="http://schemas.microsoft.com/office/drawing/2014/main" id="{169A2E26-35DC-2E49-8C02-205A4A4BFD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B4AC2F-7DA1-FC4C-A782-6C9604640358}"/>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226998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E82CF-49B0-B944-A0C1-A4E3C97F21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A0F607-ACAB-BD48-B161-426314678C0B}"/>
              </a:ext>
            </a:extLst>
          </p:cNvPr>
          <p:cNvSpPr>
            <a:spLocks noGrp="1"/>
          </p:cNvSpPr>
          <p:nvPr>
            <p:ph type="dt" sz="half" idx="10"/>
          </p:nvPr>
        </p:nvSpPr>
        <p:spPr/>
        <p:txBody>
          <a:bodyPr/>
          <a:lstStyle/>
          <a:p>
            <a:fld id="{A1CB1179-32B5-264D-A92F-F6FCA5BB577D}" type="datetime1">
              <a:rPr lang="en-US" smtClean="0"/>
              <a:t>10/13/19</a:t>
            </a:fld>
            <a:endParaRPr lang="en-US" dirty="0"/>
          </a:p>
        </p:txBody>
      </p:sp>
      <p:sp>
        <p:nvSpPr>
          <p:cNvPr id="4" name="Footer Placeholder 3">
            <a:extLst>
              <a:ext uri="{FF2B5EF4-FFF2-40B4-BE49-F238E27FC236}">
                <a16:creationId xmlns:a16="http://schemas.microsoft.com/office/drawing/2014/main" id="{12CC6042-EE0A-0C46-8CB6-932311CCD3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FDEB1F-F899-D441-8D22-B77B009B16ED}"/>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172457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03D9F7-78B4-B143-B200-36E4E0B02D20}"/>
              </a:ext>
            </a:extLst>
          </p:cNvPr>
          <p:cNvSpPr>
            <a:spLocks noGrp="1"/>
          </p:cNvSpPr>
          <p:nvPr>
            <p:ph type="dt" sz="half" idx="10"/>
          </p:nvPr>
        </p:nvSpPr>
        <p:spPr/>
        <p:txBody>
          <a:bodyPr/>
          <a:lstStyle/>
          <a:p>
            <a:fld id="{F4034A06-5ADD-F74F-B1E3-B1847DD41EC3}" type="datetime1">
              <a:rPr lang="en-US" smtClean="0"/>
              <a:t>10/13/19</a:t>
            </a:fld>
            <a:endParaRPr lang="en-US" dirty="0"/>
          </a:p>
        </p:txBody>
      </p:sp>
      <p:sp>
        <p:nvSpPr>
          <p:cNvPr id="3" name="Footer Placeholder 2">
            <a:extLst>
              <a:ext uri="{FF2B5EF4-FFF2-40B4-BE49-F238E27FC236}">
                <a16:creationId xmlns:a16="http://schemas.microsoft.com/office/drawing/2014/main" id="{30436598-B232-5340-ABBA-071694A7F6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5CA5CFD-B8B3-8D48-B00E-3619EE9B84BB}"/>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34982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2E47-DF23-C247-8426-9762731DB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0BBB47-6AC0-CC41-A666-3750C5173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A91D11-B744-2149-BED0-8AB5060A3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2959FA-28CE-D844-AE85-262B34C0FF41}"/>
              </a:ext>
            </a:extLst>
          </p:cNvPr>
          <p:cNvSpPr>
            <a:spLocks noGrp="1"/>
          </p:cNvSpPr>
          <p:nvPr>
            <p:ph type="dt" sz="half" idx="10"/>
          </p:nvPr>
        </p:nvSpPr>
        <p:spPr/>
        <p:txBody>
          <a:bodyPr/>
          <a:lstStyle/>
          <a:p>
            <a:fld id="{2830DA68-7F4F-E14E-ACAF-19D37732A7C9}" type="datetime1">
              <a:rPr lang="en-US" smtClean="0"/>
              <a:t>10/13/19</a:t>
            </a:fld>
            <a:endParaRPr lang="en-US" dirty="0"/>
          </a:p>
        </p:txBody>
      </p:sp>
      <p:sp>
        <p:nvSpPr>
          <p:cNvPr id="6" name="Footer Placeholder 5">
            <a:extLst>
              <a:ext uri="{FF2B5EF4-FFF2-40B4-BE49-F238E27FC236}">
                <a16:creationId xmlns:a16="http://schemas.microsoft.com/office/drawing/2014/main" id="{596EB915-7D76-E849-8038-5D87FC9279E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2CDE79-7D68-2B4E-9EC4-48D90088702F}"/>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104148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6180-8A01-034D-8327-493E272C6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8E5DD6-D93E-0C43-8B0F-F5BF90F2E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E83978D-55C7-6F48-9ACF-DEDF069A6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0FD4B1-216B-B34B-AF01-F2A52E5097A6}"/>
              </a:ext>
            </a:extLst>
          </p:cNvPr>
          <p:cNvSpPr>
            <a:spLocks noGrp="1"/>
          </p:cNvSpPr>
          <p:nvPr>
            <p:ph type="dt" sz="half" idx="10"/>
          </p:nvPr>
        </p:nvSpPr>
        <p:spPr/>
        <p:txBody>
          <a:bodyPr/>
          <a:lstStyle/>
          <a:p>
            <a:fld id="{FC1D4B26-64D8-3B45-89D8-999FAA31E433}" type="datetime1">
              <a:rPr lang="en-US" smtClean="0"/>
              <a:t>10/13/19</a:t>
            </a:fld>
            <a:endParaRPr lang="en-US" dirty="0"/>
          </a:p>
        </p:txBody>
      </p:sp>
      <p:sp>
        <p:nvSpPr>
          <p:cNvPr id="6" name="Footer Placeholder 5">
            <a:extLst>
              <a:ext uri="{FF2B5EF4-FFF2-40B4-BE49-F238E27FC236}">
                <a16:creationId xmlns:a16="http://schemas.microsoft.com/office/drawing/2014/main" id="{63C0C1D7-D0B7-F94E-81BC-FB55B8DE10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558608-36EA-ED49-9F7A-9419C75568E6}"/>
              </a:ext>
            </a:extLst>
          </p:cNvPr>
          <p:cNvSpPr>
            <a:spLocks noGrp="1"/>
          </p:cNvSpPr>
          <p:nvPr>
            <p:ph type="sldNum" sz="quarter" idx="12"/>
          </p:nvPr>
        </p:nvSpPr>
        <p:spPr/>
        <p:txBody>
          <a:bodyPr/>
          <a:lstStyle/>
          <a:p>
            <a:fld id="{73535D2F-C160-AE46-B8BE-E5C68CC972B9}" type="slidenum">
              <a:rPr lang="en-US" smtClean="0"/>
              <a:t>‹#›</a:t>
            </a:fld>
            <a:endParaRPr lang="en-US" dirty="0"/>
          </a:p>
        </p:txBody>
      </p:sp>
    </p:spTree>
    <p:extLst>
      <p:ext uri="{BB962C8B-B14F-4D97-AF65-F5344CB8AC3E}">
        <p14:creationId xmlns:p14="http://schemas.microsoft.com/office/powerpoint/2010/main" val="12805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C7E83-5BC7-CA43-8DBD-09E48BF95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783ED9-3C18-A94E-8D37-1EA8F6C4F3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3262D-0F96-434C-BBEA-49AA555A7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FFBA7-A2D2-FC4B-9174-9290B402EB65}" type="datetime1">
              <a:rPr lang="en-US" smtClean="0"/>
              <a:t>10/13/19</a:t>
            </a:fld>
            <a:endParaRPr lang="en-US" dirty="0"/>
          </a:p>
        </p:txBody>
      </p:sp>
      <p:sp>
        <p:nvSpPr>
          <p:cNvPr id="5" name="Footer Placeholder 4">
            <a:extLst>
              <a:ext uri="{FF2B5EF4-FFF2-40B4-BE49-F238E27FC236}">
                <a16:creationId xmlns:a16="http://schemas.microsoft.com/office/drawing/2014/main" id="{B96F7A1C-A379-E741-B2C6-502E105002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648C92D-A0D1-E94B-A134-3F29DDA2F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35D2F-C160-AE46-B8BE-E5C68CC972B9}" type="slidenum">
              <a:rPr lang="en-US" smtClean="0"/>
              <a:t>‹#›</a:t>
            </a:fld>
            <a:endParaRPr lang="en-US" dirty="0"/>
          </a:p>
        </p:txBody>
      </p:sp>
    </p:spTree>
    <p:extLst>
      <p:ext uri="{BB962C8B-B14F-4D97-AF65-F5344CB8AC3E}">
        <p14:creationId xmlns:p14="http://schemas.microsoft.com/office/powerpoint/2010/main" val="20127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hyperlink" Target="mailto:http://l-actsc-subscribe-request@lists.psu.edu" TargetMode="External"/><Relationship Id="rId2" Type="http://schemas.openxmlformats.org/officeDocument/2006/relationships/hyperlink" Target="mailto:l-actsc-subscribe-request@lists.psu.edu" TargetMode="Externa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hyperlink" Target="https://www.psuactsci.com/sample-schedule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6F32AA-E528-1846-BDB3-739D040C2843}"/>
              </a:ext>
            </a:extLst>
          </p:cNvPr>
          <p:cNvPicPr>
            <a:picLocks noGrp="1" noChangeAspect="1"/>
          </p:cNvPicPr>
          <p:nvPr>
            <p:ph idx="1"/>
          </p:nvPr>
        </p:nvPicPr>
        <p:blipFill rotWithShape="1">
          <a:blip r:embed="rId2"/>
          <a:srcRect b="19776"/>
          <a:stretch/>
        </p:blipFill>
        <p:spPr>
          <a:xfrm>
            <a:off x="0" y="0"/>
            <a:ext cx="12192000" cy="6858000"/>
          </a:xfrm>
        </p:spPr>
      </p:pic>
      <p:sp>
        <p:nvSpPr>
          <p:cNvPr id="6" name="Rectangle 5">
            <a:extLst>
              <a:ext uri="{FF2B5EF4-FFF2-40B4-BE49-F238E27FC236}">
                <a16:creationId xmlns:a16="http://schemas.microsoft.com/office/drawing/2014/main" id="{6BDE2D60-7F67-F447-8F56-DA801917A5A8}"/>
              </a:ext>
            </a:extLst>
          </p:cNvPr>
          <p:cNvSpPr/>
          <p:nvPr/>
        </p:nvSpPr>
        <p:spPr>
          <a:xfrm>
            <a:off x="1013254" y="5341636"/>
            <a:ext cx="11178746" cy="1192427"/>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ACTUARIAL GUIDE FOR COMMONWEALTH CAMPUS STUDENTS</a:t>
            </a:r>
          </a:p>
        </p:txBody>
      </p:sp>
      <p:sp>
        <p:nvSpPr>
          <p:cNvPr id="7" name="Rectangle 6">
            <a:extLst>
              <a:ext uri="{FF2B5EF4-FFF2-40B4-BE49-F238E27FC236}">
                <a16:creationId xmlns:a16="http://schemas.microsoft.com/office/drawing/2014/main" id="{5872108F-E25E-4048-A1CC-6EAFE890791E}"/>
              </a:ext>
            </a:extLst>
          </p:cNvPr>
          <p:cNvSpPr/>
          <p:nvPr/>
        </p:nvSpPr>
        <p:spPr>
          <a:xfrm>
            <a:off x="1013254" y="6759146"/>
            <a:ext cx="11178746" cy="98854"/>
          </a:xfrm>
          <a:prstGeom prst="rect">
            <a:avLst/>
          </a:prstGeom>
          <a:solidFill>
            <a:srgbClr val="41B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19D5140-3AAB-494C-A6F7-1E13F2ACDAA7}"/>
              </a:ext>
            </a:extLst>
          </p:cNvPr>
          <p:cNvSpPr/>
          <p:nvPr/>
        </p:nvSpPr>
        <p:spPr>
          <a:xfrm>
            <a:off x="1013254" y="6435209"/>
            <a:ext cx="11178746" cy="323937"/>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Updated </a:t>
            </a:r>
            <a:fld id="{0F2E9AAE-5633-9B41-B601-3CC40C86666C}" type="datetime1">
              <a:rPr lang="en-US" smtClean="0"/>
              <a:pPr algn="r"/>
              <a:t>10/13/19</a:t>
            </a:fld>
            <a:endParaRPr lang="en-US" dirty="0"/>
          </a:p>
        </p:txBody>
      </p:sp>
    </p:spTree>
    <p:extLst>
      <p:ext uri="{BB962C8B-B14F-4D97-AF65-F5344CB8AC3E}">
        <p14:creationId xmlns:p14="http://schemas.microsoft.com/office/powerpoint/2010/main" val="367239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6150649-3A02-5B4F-B1F7-86B7F325D956}"/>
              </a:ext>
            </a:extLst>
          </p:cNvPr>
          <p:cNvGraphicFramePr/>
          <p:nvPr>
            <p:extLst>
              <p:ext uri="{D42A27DB-BD31-4B8C-83A1-F6EECF244321}">
                <p14:modId xmlns:p14="http://schemas.microsoft.com/office/powerpoint/2010/main" val="2337348940"/>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D55A83A-90E7-C248-ADA5-D0768BB0CD4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8455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FA444-2C13-4641-A7E0-25BE04A0989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solidFill>
                <a:latin typeface="Arial" panose="020B0604020202020204" pitchFamily="34" charset="0"/>
                <a:cs typeface="Arial" panose="020B0604020202020204" pitchFamily="34" charset="0"/>
              </a:rPr>
              <a:t>EARLY TRANSFER</a:t>
            </a:r>
            <a:endParaRPr lang="en-US" sz="2800" dirty="0">
              <a:solidFill>
                <a:schemeClr val="bg1"/>
              </a:solidFill>
            </a:endParaRPr>
          </a:p>
        </p:txBody>
      </p:sp>
      <p:sp>
        <p:nvSpPr>
          <p:cNvPr id="2" name="TextBox 1">
            <a:extLst>
              <a:ext uri="{FF2B5EF4-FFF2-40B4-BE49-F238E27FC236}">
                <a16:creationId xmlns:a16="http://schemas.microsoft.com/office/drawing/2014/main" id="{91D1D0D1-E0D2-0F4B-B328-BB41AD9DA62E}"/>
              </a:ext>
            </a:extLst>
          </p:cNvPr>
          <p:cNvSpPr txBox="1"/>
          <p:nvPr/>
        </p:nvSpPr>
        <p:spPr>
          <a:xfrm>
            <a:off x="1013254" y="3487"/>
            <a:ext cx="10565336" cy="830997"/>
          </a:xfrm>
          <a:prstGeom prst="rect">
            <a:avLst/>
          </a:prstGeom>
          <a:noFill/>
        </p:spPr>
        <p:txBody>
          <a:bodyPr wrap="square" rtlCol="0">
            <a:spAutoFit/>
          </a:bodyPr>
          <a:lstStyle/>
          <a:p>
            <a:r>
              <a:rPr lang="en-US" sz="2400" dirty="0">
                <a:solidFill>
                  <a:srgbClr val="387E9C"/>
                </a:solidFill>
              </a:rPr>
              <a:t>You should meet with your advisor to discuss a possibility of a transfer to University Park after your 3</a:t>
            </a:r>
            <a:r>
              <a:rPr lang="en-US" sz="2400" baseline="30000" dirty="0">
                <a:solidFill>
                  <a:srgbClr val="387E9C"/>
                </a:solidFill>
              </a:rPr>
              <a:t>rd</a:t>
            </a:r>
            <a:r>
              <a:rPr lang="en-US" sz="2400" dirty="0">
                <a:solidFill>
                  <a:srgbClr val="387E9C"/>
                </a:solidFill>
              </a:rPr>
              <a:t> semester. This is quite uncommon process but is possible if you:</a:t>
            </a:r>
          </a:p>
        </p:txBody>
      </p:sp>
      <p:sp>
        <p:nvSpPr>
          <p:cNvPr id="3" name="Oval 2">
            <a:extLst>
              <a:ext uri="{FF2B5EF4-FFF2-40B4-BE49-F238E27FC236}">
                <a16:creationId xmlns:a16="http://schemas.microsoft.com/office/drawing/2014/main" id="{B533DB6D-DFED-D549-A348-DDCA5730EBE5}"/>
              </a:ext>
            </a:extLst>
          </p:cNvPr>
          <p:cNvSpPr/>
          <p:nvPr/>
        </p:nvSpPr>
        <p:spPr>
          <a:xfrm>
            <a:off x="1610023" y="1539122"/>
            <a:ext cx="2446317" cy="2446317"/>
          </a:xfrm>
          <a:prstGeom prst="ellipse">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ct val="110000"/>
              </a:lnSpc>
            </a:pPr>
            <a:r>
              <a:rPr lang="en-US" dirty="0">
                <a:latin typeface="Arial" panose="020B0604020202020204" pitchFamily="34" charset="0"/>
                <a:cs typeface="Arial" panose="020B0604020202020204" pitchFamily="34" charset="0"/>
              </a:rPr>
              <a:t>Are a Smeal major</a:t>
            </a:r>
          </a:p>
        </p:txBody>
      </p:sp>
      <p:sp>
        <p:nvSpPr>
          <p:cNvPr id="6" name="Oval 5">
            <a:extLst>
              <a:ext uri="{FF2B5EF4-FFF2-40B4-BE49-F238E27FC236}">
                <a16:creationId xmlns:a16="http://schemas.microsoft.com/office/drawing/2014/main" id="{11760699-9ABB-0546-975C-F64F8DCD63F2}"/>
              </a:ext>
            </a:extLst>
          </p:cNvPr>
          <p:cNvSpPr/>
          <p:nvPr/>
        </p:nvSpPr>
        <p:spPr>
          <a:xfrm>
            <a:off x="8522524" y="1539121"/>
            <a:ext cx="2446317" cy="2446317"/>
          </a:xfrm>
          <a:prstGeom prst="ellipse">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lnSpc>
                <a:spcPct val="110000"/>
              </a:lnSpc>
            </a:pPr>
            <a:r>
              <a:rPr lang="en-US" dirty="0">
                <a:latin typeface="Arial" panose="020B0604020202020204" pitchFamily="34" charset="0"/>
                <a:cs typeface="Arial" panose="020B0604020202020204" pitchFamily="34" charset="0"/>
              </a:rPr>
              <a:t>Met all the entrance to major requirements</a:t>
            </a:r>
          </a:p>
        </p:txBody>
      </p:sp>
      <p:sp>
        <p:nvSpPr>
          <p:cNvPr id="7" name="Oval 6">
            <a:extLst>
              <a:ext uri="{FF2B5EF4-FFF2-40B4-BE49-F238E27FC236}">
                <a16:creationId xmlns:a16="http://schemas.microsoft.com/office/drawing/2014/main" id="{ECF2D0CF-5DD3-E046-A0CC-535448602867}"/>
              </a:ext>
            </a:extLst>
          </p:cNvPr>
          <p:cNvSpPr/>
          <p:nvPr/>
        </p:nvSpPr>
        <p:spPr>
          <a:xfrm>
            <a:off x="5072763" y="1539120"/>
            <a:ext cx="2446317" cy="2446317"/>
          </a:xfrm>
          <a:prstGeom prst="ellipse">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fontScale="92500" lnSpcReduction="20000"/>
          </a:bodyPr>
          <a:lstStyle/>
          <a:p>
            <a:pPr algn="ctr">
              <a:lnSpc>
                <a:spcPct val="110000"/>
              </a:lnSpc>
            </a:pPr>
            <a:r>
              <a:rPr lang="en-US" dirty="0">
                <a:latin typeface="Arial" panose="020B0604020202020204" pitchFamily="34" charset="0"/>
                <a:cs typeface="Arial" panose="020B0604020202020204" pitchFamily="34" charset="0"/>
              </a:rPr>
              <a:t>Have </a:t>
            </a:r>
          </a:p>
          <a:p>
            <a:pPr algn="ctr">
              <a:lnSpc>
                <a:spcPct val="110000"/>
              </a:lnSpc>
            </a:pPr>
            <a:r>
              <a:rPr lang="en-US"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44-59</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completed</a:t>
            </a:r>
            <a:r>
              <a:rPr lang="en-US" dirty="0">
                <a:latin typeface="Arial" panose="020B0604020202020204" pitchFamily="34" charset="0"/>
                <a:cs typeface="Arial" panose="020B0604020202020204" pitchFamily="34" charset="0"/>
              </a:rPr>
              <a:t> credits in the semester prior to your transfer</a:t>
            </a:r>
          </a:p>
        </p:txBody>
      </p:sp>
      <p:sp>
        <p:nvSpPr>
          <p:cNvPr id="10" name="TextBox 9">
            <a:extLst>
              <a:ext uri="{FF2B5EF4-FFF2-40B4-BE49-F238E27FC236}">
                <a16:creationId xmlns:a16="http://schemas.microsoft.com/office/drawing/2014/main" id="{00080B39-C06E-3E49-9EDC-EBBF4DB29079}"/>
              </a:ext>
            </a:extLst>
          </p:cNvPr>
          <p:cNvSpPr txBox="1"/>
          <p:nvPr/>
        </p:nvSpPr>
        <p:spPr>
          <a:xfrm>
            <a:off x="1013254" y="4820863"/>
            <a:ext cx="10565336" cy="1938992"/>
          </a:xfrm>
          <a:prstGeom prst="rect">
            <a:avLst/>
          </a:prstGeom>
          <a:noFill/>
        </p:spPr>
        <p:txBody>
          <a:bodyPr wrap="square" rtlCol="0">
            <a:spAutoFit/>
          </a:bodyPr>
          <a:lstStyle/>
          <a:p>
            <a:r>
              <a:rPr lang="en-US" sz="2400" dirty="0">
                <a:solidFill>
                  <a:srgbClr val="387E9C"/>
                </a:solidFill>
              </a:rPr>
              <a:t>If</a:t>
            </a:r>
            <a:r>
              <a:rPr lang="en-US" sz="2400" dirty="0">
                <a:solidFill>
                  <a:srgbClr val="042650"/>
                </a:solidFill>
              </a:rPr>
              <a:t> </a:t>
            </a:r>
            <a:r>
              <a:rPr lang="en-US" sz="2400" dirty="0">
                <a:solidFill>
                  <a:srgbClr val="387E9C"/>
                </a:solidFill>
              </a:rPr>
              <a:t>you are </a:t>
            </a:r>
            <a:r>
              <a:rPr lang="en-US" sz="2400" dirty="0">
                <a:solidFill>
                  <a:srgbClr val="042650"/>
                </a:solidFill>
              </a:rPr>
              <a:t>Math or Stat </a:t>
            </a:r>
            <a:r>
              <a:rPr lang="en-US" sz="2400" dirty="0">
                <a:solidFill>
                  <a:srgbClr val="387E9C"/>
                </a:solidFill>
              </a:rPr>
              <a:t>major there is </a:t>
            </a:r>
            <a:r>
              <a:rPr lang="en-US" sz="2400" dirty="0">
                <a:solidFill>
                  <a:srgbClr val="042650"/>
                </a:solidFill>
              </a:rPr>
              <a:t>still an option</a:t>
            </a:r>
            <a:r>
              <a:rPr lang="en-US" sz="2400" dirty="0">
                <a:solidFill>
                  <a:srgbClr val="387E9C"/>
                </a:solidFill>
              </a:rPr>
              <a:t> to transfer early. You need to complete </a:t>
            </a:r>
            <a:r>
              <a:rPr lang="en-US" sz="2400" dirty="0">
                <a:solidFill>
                  <a:srgbClr val="042650"/>
                </a:solidFill>
              </a:rPr>
              <a:t>entrance to major requirements </a:t>
            </a:r>
            <a:r>
              <a:rPr lang="en-US" sz="2400" dirty="0">
                <a:solidFill>
                  <a:srgbClr val="387E9C"/>
                </a:solidFill>
              </a:rPr>
              <a:t>as well as certain number of credits on the commonwealth campus. The threshold for the number of credits is unclear, but students </a:t>
            </a:r>
            <a:r>
              <a:rPr lang="en-US" sz="2400" dirty="0">
                <a:solidFill>
                  <a:srgbClr val="042650"/>
                </a:solidFill>
              </a:rPr>
              <a:t>with 50 credits </a:t>
            </a:r>
            <a:r>
              <a:rPr lang="en-US" sz="2400" dirty="0">
                <a:solidFill>
                  <a:srgbClr val="387E9C"/>
                </a:solidFill>
              </a:rPr>
              <a:t>managed to change campus after their 3</a:t>
            </a:r>
            <a:r>
              <a:rPr lang="en-US" sz="2400" baseline="30000" dirty="0">
                <a:solidFill>
                  <a:srgbClr val="387E9C"/>
                </a:solidFill>
              </a:rPr>
              <a:t>rd</a:t>
            </a:r>
            <a:r>
              <a:rPr lang="en-US" sz="2400" dirty="0">
                <a:solidFill>
                  <a:srgbClr val="387E9C"/>
                </a:solidFill>
              </a:rPr>
              <a:t> semester. Discuss the details with your advisor.</a:t>
            </a:r>
          </a:p>
        </p:txBody>
      </p:sp>
      <p:sp>
        <p:nvSpPr>
          <p:cNvPr id="11" name="Rectangle 10">
            <a:extLst>
              <a:ext uri="{FF2B5EF4-FFF2-40B4-BE49-F238E27FC236}">
                <a16:creationId xmlns:a16="http://schemas.microsoft.com/office/drawing/2014/main" id="{BA17F344-CA73-2B46-B560-A67764EA5DF2}"/>
              </a:ext>
            </a:extLst>
          </p:cNvPr>
          <p:cNvSpPr/>
          <p:nvPr/>
        </p:nvSpPr>
        <p:spPr>
          <a:xfrm>
            <a:off x="1013254" y="4690076"/>
            <a:ext cx="11178746" cy="98854"/>
          </a:xfrm>
          <a:prstGeom prst="rect">
            <a:avLst/>
          </a:prstGeom>
          <a:solidFill>
            <a:srgbClr val="41B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129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E76BF1-2E2A-DD45-B07E-25188E04EA23}"/>
              </a:ext>
            </a:extLst>
          </p:cNvPr>
          <p:cNvSpPr/>
          <p:nvPr/>
        </p:nvSpPr>
        <p:spPr>
          <a:xfrm>
            <a:off x="1013254" y="6759146"/>
            <a:ext cx="11178746" cy="98854"/>
          </a:xfrm>
          <a:prstGeom prst="rect">
            <a:avLst/>
          </a:prstGeom>
          <a:solidFill>
            <a:srgbClr val="41B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DB4FB86-A19E-4C41-8707-9CB270FFF4F6}"/>
              </a:ext>
            </a:extLst>
          </p:cNvPr>
          <p:cNvSpPr/>
          <p:nvPr/>
        </p:nvSpPr>
        <p:spPr>
          <a:xfrm>
            <a:off x="1013254" y="5566719"/>
            <a:ext cx="11178746" cy="119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CONNECT WITH THE ACTUARIAL CLUB</a:t>
            </a:r>
          </a:p>
        </p:txBody>
      </p:sp>
      <p:pic>
        <p:nvPicPr>
          <p:cNvPr id="2" name="Picture 1">
            <a:extLst>
              <a:ext uri="{FF2B5EF4-FFF2-40B4-BE49-F238E27FC236}">
                <a16:creationId xmlns:a16="http://schemas.microsoft.com/office/drawing/2014/main" id="{61FFDB59-119A-5644-B9DF-3383517340CC}"/>
              </a:ext>
            </a:extLst>
          </p:cNvPr>
          <p:cNvPicPr>
            <a:picLocks noChangeAspect="1"/>
          </p:cNvPicPr>
          <p:nvPr/>
        </p:nvPicPr>
        <p:blipFill>
          <a:blip r:embed="rId2"/>
          <a:stretch>
            <a:fillRect/>
          </a:stretch>
        </p:blipFill>
        <p:spPr>
          <a:xfrm>
            <a:off x="346504" y="0"/>
            <a:ext cx="11845496" cy="5593706"/>
          </a:xfrm>
          <a:prstGeom prst="rect">
            <a:avLst/>
          </a:prstGeom>
        </p:spPr>
      </p:pic>
      <p:sp>
        <p:nvSpPr>
          <p:cNvPr id="5" name="Rectangle 4">
            <a:extLst>
              <a:ext uri="{FF2B5EF4-FFF2-40B4-BE49-F238E27FC236}">
                <a16:creationId xmlns:a16="http://schemas.microsoft.com/office/drawing/2014/main" id="{E2DCC9DB-86A8-E941-8A13-514C707F374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951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CAD065-21D5-1449-BAFA-EA7843787BB5}"/>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3DE5812-C10D-074F-8D58-373B7E60C8A8}"/>
              </a:ext>
            </a:extLst>
          </p:cNvPr>
          <p:cNvGraphicFramePr/>
          <p:nvPr>
            <p:extLst>
              <p:ext uri="{D42A27DB-BD31-4B8C-83A1-F6EECF244321}">
                <p14:modId xmlns:p14="http://schemas.microsoft.com/office/powerpoint/2010/main" val="1125759996"/>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99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D2D6D-44AA-6342-AED0-CB79B3F7AB1D}"/>
              </a:ext>
            </a:extLst>
          </p:cNvPr>
          <p:cNvSpPr txBox="1"/>
          <p:nvPr/>
        </p:nvSpPr>
        <p:spPr>
          <a:xfrm>
            <a:off x="1391945" y="4787670"/>
            <a:ext cx="10565336" cy="1446550"/>
          </a:xfrm>
          <a:prstGeom prst="rect">
            <a:avLst/>
          </a:prstGeom>
          <a:noFill/>
        </p:spPr>
        <p:txBody>
          <a:bodyPr wrap="square" rtlCol="0">
            <a:spAutoFit/>
          </a:bodyPr>
          <a:lstStyle/>
          <a:p>
            <a:r>
              <a:rPr lang="en-US" sz="2400" dirty="0">
                <a:solidFill>
                  <a:srgbClr val="387E9C"/>
                </a:solidFill>
                <a:latin typeface="Arial" panose="020B0604020202020204" pitchFamily="34" charset="0"/>
                <a:cs typeface="Arial" panose="020B0604020202020204" pitchFamily="34" charset="0"/>
              </a:rPr>
              <a:t>To receive our weekly club emails about </a:t>
            </a:r>
            <a:r>
              <a:rPr lang="en-US" sz="3200" dirty="0">
                <a:solidFill>
                  <a:srgbClr val="042650"/>
                </a:solidFill>
                <a:latin typeface="Arial" panose="020B0604020202020204" pitchFamily="34" charset="0"/>
                <a:cs typeface="Arial" panose="020B0604020202020204" pitchFamily="34" charset="0"/>
              </a:rPr>
              <a:t>current events, job and internship offers</a:t>
            </a:r>
            <a:r>
              <a:rPr lang="en-US" sz="2400" dirty="0">
                <a:solidFill>
                  <a:srgbClr val="387E9C"/>
                </a:solidFill>
                <a:latin typeface="Arial" panose="020B0604020202020204" pitchFamily="34" charset="0"/>
                <a:cs typeface="Arial" panose="020B0604020202020204" pitchFamily="34" charset="0"/>
              </a:rPr>
              <a:t>, send an email from your PSU email account to the </a:t>
            </a:r>
            <a:r>
              <a:rPr lang="en-US" sz="2400" dirty="0">
                <a:solidFill>
                  <a:srgbClr val="387E9C"/>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listserv</a:t>
            </a:r>
            <a:r>
              <a:rPr lang="en-US" sz="2400" dirty="0">
                <a:solidFill>
                  <a:srgbClr val="387E9C"/>
                </a:solidFill>
                <a:latin typeface="Arial" panose="020B0604020202020204" pitchFamily="34" charset="0"/>
                <a:cs typeface="Arial" panose="020B0604020202020204" pitchFamily="34" charset="0"/>
              </a:rPr>
              <a:t> or click on the blue icon above. </a:t>
            </a:r>
          </a:p>
        </p:txBody>
      </p:sp>
      <p:sp>
        <p:nvSpPr>
          <p:cNvPr id="3" name="Rectangle 2">
            <a:extLst>
              <a:ext uri="{FF2B5EF4-FFF2-40B4-BE49-F238E27FC236}">
                <a16:creationId xmlns:a16="http://schemas.microsoft.com/office/drawing/2014/main" id="{615DE988-2236-F242-A92C-BED1B8164E1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MAILING LIST</a:t>
            </a:r>
          </a:p>
        </p:txBody>
      </p:sp>
      <p:pic>
        <p:nvPicPr>
          <p:cNvPr id="5" name="Graphic 4" descr="Email">
            <a:hlinkClick r:id="rId3"/>
            <a:extLst>
              <a:ext uri="{FF2B5EF4-FFF2-40B4-BE49-F238E27FC236}">
                <a16:creationId xmlns:a16="http://schemas.microsoft.com/office/drawing/2014/main" id="{0BCE6CA9-4D45-C34A-BF9F-259739627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1045" y="657729"/>
            <a:ext cx="3652157" cy="3652157"/>
          </a:xfrm>
          <a:prstGeom prst="rect">
            <a:avLst/>
          </a:prstGeom>
        </p:spPr>
      </p:pic>
    </p:spTree>
    <p:extLst>
      <p:ext uri="{BB962C8B-B14F-4D97-AF65-F5344CB8AC3E}">
        <p14:creationId xmlns:p14="http://schemas.microsoft.com/office/powerpoint/2010/main" val="2969477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CAD065-21D5-1449-BAFA-EA7843787BB5}"/>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3DE5812-C10D-074F-8D58-373B7E60C8A8}"/>
              </a:ext>
            </a:extLst>
          </p:cNvPr>
          <p:cNvGraphicFramePr/>
          <p:nvPr>
            <p:extLst>
              <p:ext uri="{D42A27DB-BD31-4B8C-83A1-F6EECF244321}">
                <p14:modId xmlns:p14="http://schemas.microsoft.com/office/powerpoint/2010/main" val="284475758"/>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678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DD2D6D-44AA-6342-AED0-CB79B3F7AB1D}"/>
              </a:ext>
            </a:extLst>
          </p:cNvPr>
          <p:cNvSpPr txBox="1"/>
          <p:nvPr/>
        </p:nvSpPr>
        <p:spPr>
          <a:xfrm>
            <a:off x="1170416" y="105703"/>
            <a:ext cx="10824960" cy="954107"/>
          </a:xfrm>
          <a:prstGeom prst="rect">
            <a:avLst/>
          </a:prstGeom>
          <a:noFill/>
        </p:spPr>
        <p:txBody>
          <a:bodyPr wrap="square" rtlCol="0">
            <a:spAutoFit/>
          </a:bodyPr>
          <a:lstStyle/>
          <a:p>
            <a:r>
              <a:rPr lang="en-US" sz="2800" dirty="0">
                <a:solidFill>
                  <a:srgbClr val="042650"/>
                </a:solidFill>
                <a:latin typeface="Arial" panose="020B0604020202020204" pitchFamily="34" charset="0"/>
                <a:cs typeface="Arial" panose="020B0604020202020204" pitchFamily="34" charset="0"/>
              </a:rPr>
              <a:t>Email the club officer responsible for the commonwealth campuses and share with us:</a:t>
            </a:r>
          </a:p>
        </p:txBody>
      </p:sp>
      <p:sp>
        <p:nvSpPr>
          <p:cNvPr id="3" name="Rectangle 2">
            <a:extLst>
              <a:ext uri="{FF2B5EF4-FFF2-40B4-BE49-F238E27FC236}">
                <a16:creationId xmlns:a16="http://schemas.microsoft.com/office/drawing/2014/main" id="{615DE988-2236-F242-A92C-BED1B8164E1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INTRODUCE YOURSLEF</a:t>
            </a:r>
          </a:p>
        </p:txBody>
      </p:sp>
      <p:grpSp>
        <p:nvGrpSpPr>
          <p:cNvPr id="25" name="Group 24">
            <a:extLst>
              <a:ext uri="{FF2B5EF4-FFF2-40B4-BE49-F238E27FC236}">
                <a16:creationId xmlns:a16="http://schemas.microsoft.com/office/drawing/2014/main" id="{E78FC666-E5D2-C841-9BB5-8A26BC49C4EF}"/>
              </a:ext>
            </a:extLst>
          </p:cNvPr>
          <p:cNvGrpSpPr/>
          <p:nvPr/>
        </p:nvGrpSpPr>
        <p:grpSpPr>
          <a:xfrm>
            <a:off x="1416062" y="1830593"/>
            <a:ext cx="10247199" cy="3653285"/>
            <a:chOff x="1373199" y="1730580"/>
            <a:chExt cx="10247199" cy="3653285"/>
          </a:xfrm>
        </p:grpSpPr>
        <p:grpSp>
          <p:nvGrpSpPr>
            <p:cNvPr id="21" name="Group 20">
              <a:extLst>
                <a:ext uri="{FF2B5EF4-FFF2-40B4-BE49-F238E27FC236}">
                  <a16:creationId xmlns:a16="http://schemas.microsoft.com/office/drawing/2014/main" id="{B14896D9-494C-1D48-8934-1EDFF55D2571}"/>
                </a:ext>
              </a:extLst>
            </p:cNvPr>
            <p:cNvGrpSpPr/>
            <p:nvPr/>
          </p:nvGrpSpPr>
          <p:grpSpPr>
            <a:xfrm>
              <a:off x="1373199" y="1730580"/>
              <a:ext cx="10247199" cy="3653285"/>
              <a:chOff x="1819160" y="1802332"/>
              <a:chExt cx="11933084" cy="4254329"/>
            </a:xfrm>
          </p:grpSpPr>
          <p:pic>
            <p:nvPicPr>
              <p:cNvPr id="8" name="Graphic 7">
                <a:extLst>
                  <a:ext uri="{FF2B5EF4-FFF2-40B4-BE49-F238E27FC236}">
                    <a16:creationId xmlns:a16="http://schemas.microsoft.com/office/drawing/2014/main" id="{D5F00525-A265-A745-B174-A12AC6309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3420" y="1991150"/>
                <a:ext cx="1976496" cy="1976496"/>
              </a:xfrm>
              <a:prstGeom prst="rect">
                <a:avLst/>
              </a:prstGeom>
            </p:spPr>
          </p:pic>
          <p:pic>
            <p:nvPicPr>
              <p:cNvPr id="10" name="Graphic 9">
                <a:extLst>
                  <a:ext uri="{FF2B5EF4-FFF2-40B4-BE49-F238E27FC236}">
                    <a16:creationId xmlns:a16="http://schemas.microsoft.com/office/drawing/2014/main" id="{12ECAE39-BCFE-5A4F-9A33-CA2818B908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4071" y="3778826"/>
                <a:ext cx="2277836" cy="2277835"/>
              </a:xfrm>
              <a:prstGeom prst="rect">
                <a:avLst/>
              </a:prstGeom>
            </p:spPr>
          </p:pic>
          <p:pic>
            <p:nvPicPr>
              <p:cNvPr id="12" name="Graphic 11">
                <a:extLst>
                  <a:ext uri="{FF2B5EF4-FFF2-40B4-BE49-F238E27FC236}">
                    <a16:creationId xmlns:a16="http://schemas.microsoft.com/office/drawing/2014/main" id="{6B3B8339-515E-D043-B58F-827242408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9160" y="1802332"/>
                <a:ext cx="1976495" cy="1976495"/>
              </a:xfrm>
              <a:prstGeom prst="rect">
                <a:avLst/>
              </a:prstGeom>
            </p:spPr>
          </p:pic>
          <p:pic>
            <p:nvPicPr>
              <p:cNvPr id="14" name="Graphic 13">
                <a:extLst>
                  <a:ext uri="{FF2B5EF4-FFF2-40B4-BE49-F238E27FC236}">
                    <a16:creationId xmlns:a16="http://schemas.microsoft.com/office/drawing/2014/main" id="{39DE814D-00FA-2B4D-97BE-7D9832165F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92525" y="1819108"/>
                <a:ext cx="1959719" cy="1959719"/>
              </a:xfrm>
              <a:prstGeom prst="rect">
                <a:avLst/>
              </a:prstGeom>
            </p:spPr>
          </p:pic>
          <p:sp>
            <p:nvSpPr>
              <p:cNvPr id="17" name="TextBox 16">
                <a:extLst>
                  <a:ext uri="{FF2B5EF4-FFF2-40B4-BE49-F238E27FC236}">
                    <a16:creationId xmlns:a16="http://schemas.microsoft.com/office/drawing/2014/main" id="{05F0B005-2333-A04E-A653-30418FD1654F}"/>
                  </a:ext>
                </a:extLst>
              </p:cNvPr>
              <p:cNvSpPr txBox="1"/>
              <p:nvPr/>
            </p:nvSpPr>
            <p:spPr>
              <a:xfrm>
                <a:off x="1819160" y="3929168"/>
                <a:ext cx="1976495" cy="461665"/>
              </a:xfrm>
              <a:prstGeom prst="rect">
                <a:avLst/>
              </a:prstGeom>
              <a:noFill/>
            </p:spPr>
            <p:txBody>
              <a:bodyPr wrap="square" rtlCol="0">
                <a:spAutoFit/>
              </a:bodyPr>
              <a:lstStyle/>
              <a:p>
                <a:pPr algn="ctr"/>
                <a:r>
                  <a:rPr lang="en-US" sz="2400" dirty="0">
                    <a:solidFill>
                      <a:srgbClr val="387E9C"/>
                    </a:solidFill>
                    <a:latin typeface="Arial" panose="020B0604020202020204" pitchFamily="34" charset="0"/>
                    <a:cs typeface="Arial" panose="020B0604020202020204" pitchFamily="34" charset="0"/>
                  </a:rPr>
                  <a:t>Your name</a:t>
                </a:r>
                <a:endParaRPr lang="en-US" sz="1600" dirty="0">
                  <a:solidFill>
                    <a:srgbClr val="387E9C"/>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BB68EE9-7BBF-C144-959B-DB309CAD828C}"/>
                  </a:ext>
                </a:extLst>
              </p:cNvPr>
              <p:cNvSpPr txBox="1"/>
              <p:nvPr/>
            </p:nvSpPr>
            <p:spPr>
              <a:xfrm>
                <a:off x="4101195" y="3098172"/>
                <a:ext cx="1976495" cy="830997"/>
              </a:xfrm>
              <a:prstGeom prst="rect">
                <a:avLst/>
              </a:prstGeom>
              <a:noFill/>
            </p:spPr>
            <p:txBody>
              <a:bodyPr wrap="square" rtlCol="0">
                <a:spAutoFit/>
              </a:bodyPr>
              <a:lstStyle/>
              <a:p>
                <a:pPr algn="ctr"/>
                <a:r>
                  <a:rPr lang="en-US" sz="2400" dirty="0">
                    <a:solidFill>
                      <a:srgbClr val="387E9C"/>
                    </a:solidFill>
                    <a:latin typeface="Arial" panose="020B0604020202020204" pitchFamily="34" charset="0"/>
                    <a:cs typeface="Arial" panose="020B0604020202020204" pitchFamily="34" charset="0"/>
                  </a:rPr>
                  <a:t>Your major and year</a:t>
                </a:r>
                <a:endParaRPr lang="en-US" sz="1600" dirty="0">
                  <a:solidFill>
                    <a:srgbClr val="387E9C"/>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6D4D779-7F73-794B-82B0-6C217A273BB7}"/>
                  </a:ext>
                </a:extLst>
              </p:cNvPr>
              <p:cNvSpPr txBox="1"/>
              <p:nvPr/>
            </p:nvSpPr>
            <p:spPr>
              <a:xfrm>
                <a:off x="6533997" y="4114616"/>
                <a:ext cx="1976495" cy="461665"/>
              </a:xfrm>
              <a:prstGeom prst="rect">
                <a:avLst/>
              </a:prstGeom>
              <a:noFill/>
            </p:spPr>
            <p:txBody>
              <a:bodyPr wrap="square" rtlCol="0">
                <a:spAutoFit/>
              </a:bodyPr>
              <a:lstStyle/>
              <a:p>
                <a:pPr algn="ctr"/>
                <a:r>
                  <a:rPr lang="en-US" sz="2400" dirty="0">
                    <a:solidFill>
                      <a:srgbClr val="387E9C"/>
                    </a:solidFill>
                    <a:latin typeface="Arial" panose="020B0604020202020204" pitchFamily="34" charset="0"/>
                    <a:cs typeface="Arial" panose="020B0604020202020204" pitchFamily="34" charset="0"/>
                  </a:rPr>
                  <a:t>Your campus</a:t>
                </a:r>
                <a:endParaRPr lang="en-US" sz="1600" dirty="0">
                  <a:solidFill>
                    <a:srgbClr val="387E9C"/>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FD79AC2-E4ED-8840-B3E8-A7A2E731F640}"/>
                  </a:ext>
                </a:extLst>
              </p:cNvPr>
              <p:cNvSpPr txBox="1"/>
              <p:nvPr/>
            </p:nvSpPr>
            <p:spPr>
              <a:xfrm>
                <a:off x="11775748" y="3955557"/>
                <a:ext cx="1976495" cy="1569660"/>
              </a:xfrm>
              <a:prstGeom prst="rect">
                <a:avLst/>
              </a:prstGeom>
              <a:noFill/>
            </p:spPr>
            <p:txBody>
              <a:bodyPr wrap="square" rtlCol="0">
                <a:spAutoFit/>
              </a:bodyPr>
              <a:lstStyle/>
              <a:p>
                <a:pPr algn="ctr"/>
                <a:r>
                  <a:rPr lang="en-US" sz="2400" dirty="0">
                    <a:solidFill>
                      <a:srgbClr val="387E9C"/>
                    </a:solidFill>
                    <a:latin typeface="Arial" panose="020B0604020202020204" pitchFamily="34" charset="0"/>
                    <a:cs typeface="Arial" panose="020B0604020202020204" pitchFamily="34" charset="0"/>
                  </a:rPr>
                  <a:t>Any questions that you have</a:t>
                </a:r>
                <a:endParaRPr lang="en-US" sz="1600" dirty="0">
                  <a:solidFill>
                    <a:srgbClr val="387E9C"/>
                  </a:solidFill>
                  <a:latin typeface="Arial" panose="020B0604020202020204" pitchFamily="34" charset="0"/>
                  <a:cs typeface="Arial" panose="020B0604020202020204" pitchFamily="34" charset="0"/>
                </a:endParaRPr>
              </a:p>
            </p:txBody>
          </p:sp>
        </p:grpSp>
        <p:pic>
          <p:nvPicPr>
            <p:cNvPr id="23" name="Graphic 22">
              <a:extLst>
                <a:ext uri="{FF2B5EF4-FFF2-40B4-BE49-F238E27FC236}">
                  <a16:creationId xmlns:a16="http://schemas.microsoft.com/office/drawing/2014/main" id="{8230A266-72EF-8046-91B7-1955A46CD2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49556" y="3672166"/>
              <a:ext cx="1555750" cy="1555750"/>
            </a:xfrm>
            <a:prstGeom prst="rect">
              <a:avLst/>
            </a:prstGeom>
          </p:spPr>
        </p:pic>
        <p:sp>
          <p:nvSpPr>
            <p:cNvPr id="24" name="TextBox 23">
              <a:extLst>
                <a:ext uri="{FF2B5EF4-FFF2-40B4-BE49-F238E27FC236}">
                  <a16:creationId xmlns:a16="http://schemas.microsoft.com/office/drawing/2014/main" id="{30F39F5A-4451-3B40-823B-027FC8E3A9BA}"/>
                </a:ext>
              </a:extLst>
            </p:cNvPr>
            <p:cNvSpPr txBox="1"/>
            <p:nvPr/>
          </p:nvSpPr>
          <p:spPr>
            <a:xfrm>
              <a:off x="7778801" y="1888547"/>
              <a:ext cx="1697259" cy="1569660"/>
            </a:xfrm>
            <a:prstGeom prst="rect">
              <a:avLst/>
            </a:prstGeom>
            <a:noFill/>
          </p:spPr>
          <p:txBody>
            <a:bodyPr wrap="square" rtlCol="0">
              <a:spAutoFit/>
            </a:bodyPr>
            <a:lstStyle/>
            <a:p>
              <a:pPr algn="ctr"/>
              <a:r>
                <a:rPr lang="en-US" sz="2400" dirty="0">
                  <a:solidFill>
                    <a:srgbClr val="387E9C"/>
                  </a:solidFill>
                  <a:latin typeface="Arial" panose="020B0604020202020204" pitchFamily="34" charset="0"/>
                  <a:cs typeface="Arial" panose="020B0604020202020204" pitchFamily="34" charset="0"/>
                </a:rPr>
                <a:t>If you want to join our GroupMe or WeChat</a:t>
              </a:r>
              <a:endParaRPr lang="en-US" sz="1600" dirty="0">
                <a:solidFill>
                  <a:srgbClr val="387E9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935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CAD065-21D5-1449-BAFA-EA7843787BB5}"/>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F3DE5812-C10D-074F-8D58-373B7E60C8A8}"/>
              </a:ext>
            </a:extLst>
          </p:cNvPr>
          <p:cNvGraphicFramePr/>
          <p:nvPr>
            <p:extLst>
              <p:ext uri="{D42A27DB-BD31-4B8C-83A1-F6EECF244321}">
                <p14:modId xmlns:p14="http://schemas.microsoft.com/office/powerpoint/2010/main" val="2386520652"/>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6280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5DE988-2236-F242-A92C-BED1B8164E1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t>LEVARAGE CLUB RESOURCES</a:t>
            </a:r>
          </a:p>
        </p:txBody>
      </p:sp>
      <p:sp>
        <p:nvSpPr>
          <p:cNvPr id="6" name="TextBox 5">
            <a:extLst>
              <a:ext uri="{FF2B5EF4-FFF2-40B4-BE49-F238E27FC236}">
                <a16:creationId xmlns:a16="http://schemas.microsoft.com/office/drawing/2014/main" id="{763AC0AD-A125-3441-950F-2DFD01841C71}"/>
              </a:ext>
            </a:extLst>
          </p:cNvPr>
          <p:cNvSpPr txBox="1"/>
          <p:nvPr/>
        </p:nvSpPr>
        <p:spPr>
          <a:xfrm>
            <a:off x="1170416" y="105703"/>
            <a:ext cx="10824960" cy="830997"/>
          </a:xfrm>
          <a:prstGeom prst="rect">
            <a:avLst/>
          </a:prstGeom>
          <a:noFill/>
        </p:spPr>
        <p:txBody>
          <a:bodyPr wrap="square" rtlCol="0">
            <a:spAutoFit/>
          </a:bodyPr>
          <a:lstStyle/>
          <a:p>
            <a:r>
              <a:rPr lang="en-US" sz="2400" dirty="0">
                <a:solidFill>
                  <a:srgbClr val="042650"/>
                </a:solidFill>
                <a:latin typeface="Arial" panose="020B0604020202020204" pitchFamily="34" charset="0"/>
                <a:cs typeface="Arial" panose="020B0604020202020204" pitchFamily="34" charset="0"/>
              </a:rPr>
              <a:t>Actuarial Club offers a multitude of resources that are also available to commonwealth students and you should take advantage of them:</a:t>
            </a:r>
          </a:p>
        </p:txBody>
      </p:sp>
      <p:graphicFrame>
        <p:nvGraphicFramePr>
          <p:cNvPr id="4" name="Diagram 3">
            <a:extLst>
              <a:ext uri="{FF2B5EF4-FFF2-40B4-BE49-F238E27FC236}">
                <a16:creationId xmlns:a16="http://schemas.microsoft.com/office/drawing/2014/main" id="{51E35A12-7AA6-2342-AED8-4927FF531DE1}"/>
              </a:ext>
            </a:extLst>
          </p:cNvPr>
          <p:cNvGraphicFramePr/>
          <p:nvPr>
            <p:extLst>
              <p:ext uri="{D42A27DB-BD31-4B8C-83A1-F6EECF244321}">
                <p14:modId xmlns:p14="http://schemas.microsoft.com/office/powerpoint/2010/main" val="1703873577"/>
              </p:ext>
            </p:extLst>
          </p:nvPr>
        </p:nvGraphicFramePr>
        <p:xfrm>
          <a:off x="2031999" y="1219728"/>
          <a:ext cx="90979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297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278FB84E-ED9C-8F4A-9256-5D616ED5A583}"/>
              </a:ext>
            </a:extLst>
          </p:cNvPr>
          <p:cNvPicPr>
            <a:picLocks noGrp="1" noChangeAspect="1"/>
          </p:cNvPicPr>
          <p:nvPr>
            <p:ph idx="4294967295"/>
          </p:nvPr>
        </p:nvPicPr>
        <p:blipFill rotWithShape="1">
          <a:blip r:embed="rId2"/>
          <a:srcRect t="15413"/>
          <a:stretch/>
        </p:blipFill>
        <p:spPr>
          <a:xfrm>
            <a:off x="-20" y="0"/>
            <a:ext cx="12192000" cy="6858000"/>
          </a:xfrm>
          <a:prstGeom prst="rect">
            <a:avLst/>
          </a:prstGeom>
        </p:spPr>
      </p:pic>
      <p:sp>
        <p:nvSpPr>
          <p:cNvPr id="16" name="Rectangle 15">
            <a:extLst>
              <a:ext uri="{FF2B5EF4-FFF2-40B4-BE49-F238E27FC236}">
                <a16:creationId xmlns:a16="http://schemas.microsoft.com/office/drawing/2014/main" id="{0E19C73E-C0B8-9F44-8BB6-9CFBF05ECAB8}"/>
              </a:ext>
            </a:extLst>
          </p:cNvPr>
          <p:cNvSpPr/>
          <p:nvPr/>
        </p:nvSpPr>
        <p:spPr>
          <a:xfrm>
            <a:off x="-20" y="5350421"/>
            <a:ext cx="12192000" cy="1192427"/>
          </a:xfrm>
          <a:prstGeom prst="rect">
            <a:avLst/>
          </a:prstGeom>
          <a:solidFill>
            <a:srgbClr val="0000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bg1"/>
                </a:solidFill>
                <a:latin typeface="Arial" panose="020B0604020202020204" pitchFamily="34" charset="0"/>
                <a:cs typeface="Arial" panose="020B0604020202020204" pitchFamily="34" charset="0"/>
              </a:rPr>
              <a:t>We are looking forward to seeing you here!</a:t>
            </a:r>
            <a:endPar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34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189E9906-D4B0-3540-A369-12EF1F6DE54E}"/>
              </a:ext>
            </a:extLst>
          </p:cNvPr>
          <p:cNvPicPr>
            <a:picLocks noChangeAspect="1"/>
          </p:cNvPicPr>
          <p:nvPr/>
        </p:nvPicPr>
        <p:blipFill rotWithShape="1">
          <a:blip r:embed="rId2"/>
          <a:srcRect l="30414" r="28264" b="1"/>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4" name="Picture 3" descr="A picture containing indoor, table, desk, floor&#13;&#10;&#13;&#10;Description automatically generated">
            <a:extLst>
              <a:ext uri="{FF2B5EF4-FFF2-40B4-BE49-F238E27FC236}">
                <a16:creationId xmlns:a16="http://schemas.microsoft.com/office/drawing/2014/main" id="{1BC4FE8F-F957-E84D-9463-9BFE26141C72}"/>
              </a:ext>
            </a:extLst>
          </p:cNvPr>
          <p:cNvPicPr>
            <a:picLocks noChangeAspect="1"/>
          </p:cNvPicPr>
          <p:nvPr/>
        </p:nvPicPr>
        <p:blipFill rotWithShape="1">
          <a:blip r:embed="rId3"/>
          <a:srcRect l="10101" r="23249"/>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19" name="Freeform: Shape 16">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CE2F18-B76D-0C4C-A772-4950DD3A03C2}"/>
              </a:ext>
            </a:extLst>
          </p:cNvPr>
          <p:cNvSpPr>
            <a:spLocks noGrp="1"/>
          </p:cNvSpPr>
          <p:nvPr>
            <p:ph type="title"/>
          </p:nvPr>
        </p:nvSpPr>
        <p:spPr>
          <a:xfrm>
            <a:off x="618064" y="2166721"/>
            <a:ext cx="3886199" cy="1755800"/>
          </a:xfrm>
        </p:spPr>
        <p:txBody>
          <a:bodyPr>
            <a:noAutofit/>
          </a:bodyPr>
          <a:lstStyle/>
          <a:p>
            <a:r>
              <a:rPr lang="en-US" sz="2400" dirty="0">
                <a:latin typeface="Arial" panose="020B0604020202020204" pitchFamily="34" charset="0"/>
                <a:cs typeface="Arial" panose="020B0604020202020204" pitchFamily="34" charset="0"/>
              </a:rPr>
              <a:t>HOW TO START YOUR ACTUARIAL CAREER AT THE COMMONWEALTH CAMPUS?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WITH TWO STEPS:</a:t>
            </a:r>
          </a:p>
        </p:txBody>
      </p:sp>
      <p:sp>
        <p:nvSpPr>
          <p:cNvPr id="3" name="Content Placeholder 2">
            <a:extLst>
              <a:ext uri="{FF2B5EF4-FFF2-40B4-BE49-F238E27FC236}">
                <a16:creationId xmlns:a16="http://schemas.microsoft.com/office/drawing/2014/main" id="{0AB64413-2863-F64C-85D2-EF97648871B7}"/>
              </a:ext>
            </a:extLst>
          </p:cNvPr>
          <p:cNvSpPr>
            <a:spLocks noGrp="1"/>
          </p:cNvSpPr>
          <p:nvPr>
            <p:ph idx="1"/>
          </p:nvPr>
        </p:nvSpPr>
        <p:spPr>
          <a:xfrm>
            <a:off x="270744" y="4086225"/>
            <a:ext cx="5643562" cy="1161632"/>
          </a:xfrm>
        </p:spPr>
        <p:txBody>
          <a:bodyPr>
            <a:normAutofit/>
          </a:bodyPr>
          <a:lstStyle/>
          <a:p>
            <a:pPr marL="457200" indent="-457200">
              <a:buFont typeface="+mj-lt"/>
              <a:buAutoNum type="arabicPeriod"/>
            </a:pPr>
            <a:r>
              <a:rPr lang="en-U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Plan your time on the commonwealth campus</a:t>
            </a:r>
          </a:p>
          <a:p>
            <a:pPr marL="457200" indent="-457200">
              <a:buFont typeface="+mj-lt"/>
              <a:buAutoNum type="arabicPeriod"/>
            </a:pPr>
            <a:r>
              <a:rPr lang="en-US" sz="1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Connect with the actuarial club</a:t>
            </a:r>
          </a:p>
        </p:txBody>
      </p:sp>
    </p:spTree>
    <p:extLst>
      <p:ext uri="{BB962C8B-B14F-4D97-AF65-F5344CB8AC3E}">
        <p14:creationId xmlns:p14="http://schemas.microsoft.com/office/powerpoint/2010/main" val="148971882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DCC9DB-86A8-E941-8A13-514C707F374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E76BF1-2E2A-DD45-B07E-25188E04EA23}"/>
              </a:ext>
            </a:extLst>
          </p:cNvPr>
          <p:cNvSpPr/>
          <p:nvPr/>
        </p:nvSpPr>
        <p:spPr>
          <a:xfrm>
            <a:off x="1013254" y="6759146"/>
            <a:ext cx="11178746" cy="98854"/>
          </a:xfrm>
          <a:prstGeom prst="rect">
            <a:avLst/>
          </a:prstGeom>
          <a:solidFill>
            <a:srgbClr val="41B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DB4FB86-A19E-4C41-8707-9CB270FFF4F6}"/>
              </a:ext>
            </a:extLst>
          </p:cNvPr>
          <p:cNvSpPr/>
          <p:nvPr/>
        </p:nvSpPr>
        <p:spPr>
          <a:xfrm>
            <a:off x="1013254" y="5566719"/>
            <a:ext cx="11178746" cy="11924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PLAN YOUR TIME ON THE COMMONWEALTH CAMPUS</a:t>
            </a:r>
          </a:p>
        </p:txBody>
      </p:sp>
      <p:pic>
        <p:nvPicPr>
          <p:cNvPr id="10" name="Picture 9" descr="A picture containing indoor, table, desk, floor&#13;&#10;&#13;&#10;Description automatically generated">
            <a:extLst>
              <a:ext uri="{FF2B5EF4-FFF2-40B4-BE49-F238E27FC236}">
                <a16:creationId xmlns:a16="http://schemas.microsoft.com/office/drawing/2014/main" id="{61BB6388-FE21-E747-9575-3DE637CE75A7}"/>
              </a:ext>
            </a:extLst>
          </p:cNvPr>
          <p:cNvPicPr>
            <a:picLocks noChangeAspect="1"/>
          </p:cNvPicPr>
          <p:nvPr/>
        </p:nvPicPr>
        <p:blipFill>
          <a:blip r:embed="rId2"/>
          <a:stretch>
            <a:fillRect/>
          </a:stretch>
        </p:blipFill>
        <p:spPr>
          <a:xfrm>
            <a:off x="1013254" y="-687"/>
            <a:ext cx="11178746" cy="5589373"/>
          </a:xfrm>
          <a:prstGeom prst="rect">
            <a:avLst/>
          </a:prstGeom>
        </p:spPr>
      </p:pic>
    </p:spTree>
    <p:extLst>
      <p:ext uri="{BB962C8B-B14F-4D97-AF65-F5344CB8AC3E}">
        <p14:creationId xmlns:p14="http://schemas.microsoft.com/office/powerpoint/2010/main" val="22839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6150649-3A02-5B4F-B1F7-86B7F325D956}"/>
              </a:ext>
            </a:extLst>
          </p:cNvPr>
          <p:cNvGraphicFramePr/>
          <p:nvPr>
            <p:extLst>
              <p:ext uri="{D42A27DB-BD31-4B8C-83A1-F6EECF244321}">
                <p14:modId xmlns:p14="http://schemas.microsoft.com/office/powerpoint/2010/main" val="2356789431"/>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D55A83A-90E7-C248-ADA5-D0768BB0CD4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4719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FA444-2C13-4641-A7E0-25BE04A0989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solidFill>
                <a:latin typeface="Arial" panose="020B0604020202020204" pitchFamily="34" charset="0"/>
                <a:cs typeface="Arial" panose="020B0604020202020204" pitchFamily="34" charset="0"/>
              </a:rPr>
              <a:t>INTRODUCTORY COURSES</a:t>
            </a:r>
            <a:endParaRPr lang="en-US" sz="2800" dirty="0">
              <a:solidFill>
                <a:schemeClr val="bg1"/>
              </a:solidFill>
            </a:endParaRPr>
          </a:p>
        </p:txBody>
      </p:sp>
      <p:grpSp>
        <p:nvGrpSpPr>
          <p:cNvPr id="3" name="Group 2">
            <a:extLst>
              <a:ext uri="{FF2B5EF4-FFF2-40B4-BE49-F238E27FC236}">
                <a16:creationId xmlns:a16="http://schemas.microsoft.com/office/drawing/2014/main" id="{0042BAD2-83B6-2C41-8974-DC48AF4673E9}"/>
              </a:ext>
            </a:extLst>
          </p:cNvPr>
          <p:cNvGrpSpPr/>
          <p:nvPr/>
        </p:nvGrpSpPr>
        <p:grpSpPr>
          <a:xfrm>
            <a:off x="1392695" y="301941"/>
            <a:ext cx="10799306" cy="6254116"/>
            <a:chOff x="1392695" y="84048"/>
            <a:chExt cx="10799306" cy="6254116"/>
          </a:xfrm>
        </p:grpSpPr>
        <p:grpSp>
          <p:nvGrpSpPr>
            <p:cNvPr id="20" name="Group 19">
              <a:extLst>
                <a:ext uri="{FF2B5EF4-FFF2-40B4-BE49-F238E27FC236}">
                  <a16:creationId xmlns:a16="http://schemas.microsoft.com/office/drawing/2014/main" id="{C316D22B-8B4B-C342-9D7A-EEC8B771F59B}"/>
                </a:ext>
              </a:extLst>
            </p:cNvPr>
            <p:cNvGrpSpPr/>
            <p:nvPr/>
          </p:nvGrpSpPr>
          <p:grpSpPr>
            <a:xfrm>
              <a:off x="1392697" y="336956"/>
              <a:ext cx="10799304" cy="6001208"/>
              <a:chOff x="1392699" y="428396"/>
              <a:chExt cx="10799304" cy="6001208"/>
            </a:xfrm>
          </p:grpSpPr>
          <p:grpSp>
            <p:nvGrpSpPr>
              <p:cNvPr id="11" name="Group 10">
                <a:extLst>
                  <a:ext uri="{FF2B5EF4-FFF2-40B4-BE49-F238E27FC236}">
                    <a16:creationId xmlns:a16="http://schemas.microsoft.com/office/drawing/2014/main" id="{A5299B0F-538E-F049-8DAF-EEC3326B6CCE}"/>
                  </a:ext>
                </a:extLst>
              </p:cNvPr>
              <p:cNvGrpSpPr/>
              <p:nvPr/>
            </p:nvGrpSpPr>
            <p:grpSpPr>
              <a:xfrm>
                <a:off x="1392699" y="428396"/>
                <a:ext cx="9511090" cy="6001208"/>
                <a:chOff x="1392699" y="428396"/>
                <a:chExt cx="10413767" cy="6001208"/>
              </a:xfrm>
            </p:grpSpPr>
            <p:graphicFrame>
              <p:nvGraphicFramePr>
                <p:cNvPr id="5" name="Diagram 4">
                  <a:extLst>
                    <a:ext uri="{FF2B5EF4-FFF2-40B4-BE49-F238E27FC236}">
                      <a16:creationId xmlns:a16="http://schemas.microsoft.com/office/drawing/2014/main" id="{34DCB559-E296-DA46-BE7F-341462F722B8}"/>
                    </a:ext>
                  </a:extLst>
                </p:cNvPr>
                <p:cNvGraphicFramePr/>
                <p:nvPr>
                  <p:extLst>
                    <p:ext uri="{D42A27DB-BD31-4B8C-83A1-F6EECF244321}">
                      <p14:modId xmlns:p14="http://schemas.microsoft.com/office/powerpoint/2010/main" val="1168476112"/>
                    </p:ext>
                  </p:extLst>
                </p:nvPr>
              </p:nvGraphicFramePr>
              <p:xfrm>
                <a:off x="1392699" y="428396"/>
                <a:ext cx="10413767" cy="5312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8E364FDE-3D0E-764F-8099-B080890B6FE1}"/>
                    </a:ext>
                  </a:extLst>
                </p:cNvPr>
                <p:cNvGrpSpPr/>
                <p:nvPr/>
              </p:nvGrpSpPr>
              <p:grpSpPr>
                <a:xfrm>
                  <a:off x="4585253" y="6060272"/>
                  <a:ext cx="5141844" cy="369332"/>
                  <a:chOff x="1457739" y="6334539"/>
                  <a:chExt cx="5141844" cy="369332"/>
                </a:xfrm>
              </p:grpSpPr>
              <p:sp>
                <p:nvSpPr>
                  <p:cNvPr id="6" name="Rectangle 5">
                    <a:extLst>
                      <a:ext uri="{FF2B5EF4-FFF2-40B4-BE49-F238E27FC236}">
                        <a16:creationId xmlns:a16="http://schemas.microsoft.com/office/drawing/2014/main" id="{47FDE5B5-C0C1-B24A-BC1C-101322B4A24D}"/>
                      </a:ext>
                    </a:extLst>
                  </p:cNvPr>
                  <p:cNvSpPr/>
                  <p:nvPr/>
                </p:nvSpPr>
                <p:spPr>
                  <a:xfrm>
                    <a:off x="1457739" y="6334539"/>
                    <a:ext cx="331304" cy="331304"/>
                  </a:xfrm>
                  <a:prstGeom prst="rect">
                    <a:avLst/>
                  </a:prstGeom>
                  <a:pattFill prst="lgCheck">
                    <a:fgClr>
                      <a:srgbClr val="E8E8E8"/>
                    </a:fgClr>
                    <a:bgClr>
                      <a:srgbClr val="DCDCD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D90641-0735-2246-901F-EE6EF9ADA45C}"/>
                      </a:ext>
                    </a:extLst>
                  </p:cNvPr>
                  <p:cNvSpPr txBox="1"/>
                  <p:nvPr/>
                </p:nvSpPr>
                <p:spPr>
                  <a:xfrm>
                    <a:off x="1789042" y="6334539"/>
                    <a:ext cx="4810541" cy="369332"/>
                  </a:xfrm>
                  <a:prstGeom prst="rect">
                    <a:avLst/>
                  </a:prstGeom>
                  <a:noFill/>
                </p:spPr>
                <p:txBody>
                  <a:bodyPr wrap="square" rtlCol="0">
                    <a:spAutoFit/>
                  </a:bodyPr>
                  <a:lstStyle/>
                  <a:p>
                    <a:r>
                      <a:rPr lang="en-US" dirty="0">
                        <a:solidFill>
                          <a:srgbClr val="042650"/>
                        </a:solidFill>
                        <a:latin typeface="Arial" panose="020B0604020202020204" pitchFamily="34" charset="0"/>
                        <a:cs typeface="Arial" panose="020B0604020202020204" pitchFamily="34" charset="0"/>
                      </a:rPr>
                      <a:t>These classes can be taken concurrently</a:t>
                    </a:r>
                  </a:p>
                </p:txBody>
              </p:sp>
            </p:grpSp>
          </p:grpSp>
          <p:sp>
            <p:nvSpPr>
              <p:cNvPr id="12" name="Rectangle 11">
                <a:extLst>
                  <a:ext uri="{FF2B5EF4-FFF2-40B4-BE49-F238E27FC236}">
                    <a16:creationId xmlns:a16="http://schemas.microsoft.com/office/drawing/2014/main" id="{D9A1D018-650C-B144-B1BC-FF2A642CB29C}"/>
                  </a:ext>
                </a:extLst>
              </p:cNvPr>
              <p:cNvSpPr/>
              <p:nvPr/>
            </p:nvSpPr>
            <p:spPr>
              <a:xfrm>
                <a:off x="6567714" y="3823763"/>
                <a:ext cx="4336075" cy="399393"/>
              </a:xfrm>
              <a:prstGeom prst="rect">
                <a:avLst/>
              </a:prstGeom>
              <a:pattFill prst="lgCheck">
                <a:fgClr>
                  <a:srgbClr val="E8E8E8"/>
                </a:fgClr>
                <a:bgClr>
                  <a:srgbClr val="DCDCD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42650"/>
                    </a:solidFill>
                    <a:latin typeface="Arial" panose="020B0604020202020204" pitchFamily="34" charset="0"/>
                    <a:cs typeface="Arial" panose="020B0604020202020204" pitchFamily="34" charset="0"/>
                  </a:rPr>
                  <a:t>+</a:t>
                </a:r>
                <a:endParaRPr lang="en-US" sz="1200" dirty="0">
                  <a:solidFill>
                    <a:srgbClr val="042650"/>
                  </a:solidFill>
                  <a:latin typeface="Arial" panose="020B0604020202020204" pitchFamily="34" charset="0"/>
                  <a:cs typeface="Arial" panose="020B0604020202020204" pitchFamily="34" charset="0"/>
                </a:endParaRPr>
              </a:p>
            </p:txBody>
          </p:sp>
          <p:sp>
            <p:nvSpPr>
              <p:cNvPr id="13" name="Right Arrow 12">
                <a:extLst>
                  <a:ext uri="{FF2B5EF4-FFF2-40B4-BE49-F238E27FC236}">
                    <a16:creationId xmlns:a16="http://schemas.microsoft.com/office/drawing/2014/main" id="{E94E778B-1A63-BF42-B599-EF8FD1949FCB}"/>
                  </a:ext>
                </a:extLst>
              </p:cNvPr>
              <p:cNvSpPr/>
              <p:nvPr/>
            </p:nvSpPr>
            <p:spPr>
              <a:xfrm>
                <a:off x="10999653" y="1077722"/>
                <a:ext cx="338331" cy="320040"/>
              </a:xfrm>
              <a:prstGeom prst="rightArrow">
                <a:avLst/>
              </a:prstGeom>
              <a:solidFill>
                <a:srgbClr val="387E9C"/>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8" name="Rectangle 17">
                <a:extLst>
                  <a:ext uri="{FF2B5EF4-FFF2-40B4-BE49-F238E27FC236}">
                    <a16:creationId xmlns:a16="http://schemas.microsoft.com/office/drawing/2014/main" id="{1391BEAF-45C1-B54C-ABAB-18A9E8A09235}"/>
                  </a:ext>
                </a:extLst>
              </p:cNvPr>
              <p:cNvSpPr/>
              <p:nvPr/>
            </p:nvSpPr>
            <p:spPr>
              <a:xfrm rot="16200000">
                <a:off x="9199072" y="2747557"/>
                <a:ext cx="5273304" cy="71255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1200" dirty="0">
                    <a:solidFill>
                      <a:srgbClr val="387E9C"/>
                    </a:solidFill>
                    <a:latin typeface="Arial" panose="020B0604020202020204" pitchFamily="34" charset="0"/>
                    <a:cs typeface="Arial" panose="020B0604020202020204" pitchFamily="34" charset="0"/>
                  </a:rPr>
                  <a:t>For the list of the remaining actuarial courses refer to the sample schedules available on club’s </a:t>
                </a:r>
                <a:r>
                  <a:rPr lang="en-US" sz="1200" dirty="0">
                    <a:solidFill>
                      <a:srgbClr val="387E9C"/>
                    </a:solidFill>
                    <a:latin typeface="Arial" panose="020B0604020202020204" pitchFamily="34" charset="0"/>
                    <a:cs typeface="Arial" panose="020B0604020202020204" pitchFamily="34" charset="0"/>
                    <a:hlinkClick r:id="rId8"/>
                  </a:rPr>
                  <a:t>website</a:t>
                </a:r>
                <a:r>
                  <a:rPr lang="en-US" sz="1200" dirty="0">
                    <a:solidFill>
                      <a:srgbClr val="387E9C"/>
                    </a:solidFill>
                    <a:latin typeface="Arial" panose="020B0604020202020204" pitchFamily="34" charset="0"/>
                    <a:cs typeface="Arial" panose="020B0604020202020204" pitchFamily="34" charset="0"/>
                  </a:rPr>
                  <a:t> under actuarial program tab. </a:t>
                </a:r>
              </a:p>
            </p:txBody>
          </p:sp>
        </p:grpSp>
        <p:sp>
          <p:nvSpPr>
            <p:cNvPr id="2" name="Rectangle 1">
              <a:extLst>
                <a:ext uri="{FF2B5EF4-FFF2-40B4-BE49-F238E27FC236}">
                  <a16:creationId xmlns:a16="http://schemas.microsoft.com/office/drawing/2014/main" id="{AEE4E3C8-2438-F748-B3B5-66B255B7BA63}"/>
                </a:ext>
              </a:extLst>
            </p:cNvPr>
            <p:cNvSpPr/>
            <p:nvPr/>
          </p:nvSpPr>
          <p:spPr>
            <a:xfrm>
              <a:off x="1392696" y="84049"/>
              <a:ext cx="1315669" cy="291696"/>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anose="020B0604020202020204" pitchFamily="34" charset="0"/>
                  <a:cs typeface="Arial" panose="020B0604020202020204" pitchFamily="34" charset="0"/>
                </a:rPr>
                <a:t>0/1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semester</a:t>
              </a:r>
            </a:p>
          </p:txBody>
        </p:sp>
        <p:sp>
          <p:nvSpPr>
            <p:cNvPr id="14" name="Rectangle 13">
              <a:extLst>
                <a:ext uri="{FF2B5EF4-FFF2-40B4-BE49-F238E27FC236}">
                  <a16:creationId xmlns:a16="http://schemas.microsoft.com/office/drawing/2014/main" id="{3B7C7CC1-ADAA-D346-9183-A6C28E2685A4}"/>
                </a:ext>
              </a:extLst>
            </p:cNvPr>
            <p:cNvSpPr/>
            <p:nvPr/>
          </p:nvSpPr>
          <p:spPr>
            <a:xfrm>
              <a:off x="1392695" y="1952668"/>
              <a:ext cx="1315669" cy="291696"/>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semester</a:t>
              </a:r>
            </a:p>
          </p:txBody>
        </p:sp>
        <p:sp>
          <p:nvSpPr>
            <p:cNvPr id="15" name="Rectangle 14">
              <a:extLst>
                <a:ext uri="{FF2B5EF4-FFF2-40B4-BE49-F238E27FC236}">
                  <a16:creationId xmlns:a16="http://schemas.microsoft.com/office/drawing/2014/main" id="{4360EFFE-C1E3-6648-BD5B-52B781E44153}"/>
                </a:ext>
              </a:extLst>
            </p:cNvPr>
            <p:cNvSpPr/>
            <p:nvPr/>
          </p:nvSpPr>
          <p:spPr>
            <a:xfrm>
              <a:off x="1392695" y="3840020"/>
              <a:ext cx="1315669" cy="291696"/>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semester</a:t>
              </a:r>
            </a:p>
          </p:txBody>
        </p:sp>
        <p:sp>
          <p:nvSpPr>
            <p:cNvPr id="16" name="Rectangle 15">
              <a:extLst>
                <a:ext uri="{FF2B5EF4-FFF2-40B4-BE49-F238E27FC236}">
                  <a16:creationId xmlns:a16="http://schemas.microsoft.com/office/drawing/2014/main" id="{1204ABD0-36F1-3344-B58F-966AF3CE997A}"/>
                </a:ext>
              </a:extLst>
            </p:cNvPr>
            <p:cNvSpPr/>
            <p:nvPr/>
          </p:nvSpPr>
          <p:spPr>
            <a:xfrm>
              <a:off x="6567712" y="1952668"/>
              <a:ext cx="1315669" cy="291696"/>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anose="020B0604020202020204" pitchFamily="34" charset="0"/>
                  <a:cs typeface="Arial" panose="020B0604020202020204" pitchFamily="34" charset="0"/>
                </a:rPr>
                <a:t>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semester</a:t>
              </a:r>
            </a:p>
          </p:txBody>
        </p:sp>
        <p:sp>
          <p:nvSpPr>
            <p:cNvPr id="17" name="Rectangle 16">
              <a:extLst>
                <a:ext uri="{FF2B5EF4-FFF2-40B4-BE49-F238E27FC236}">
                  <a16:creationId xmlns:a16="http://schemas.microsoft.com/office/drawing/2014/main" id="{19F2A106-7591-314D-BC2D-5BCEAE191C22}"/>
                </a:ext>
              </a:extLst>
            </p:cNvPr>
            <p:cNvSpPr/>
            <p:nvPr/>
          </p:nvSpPr>
          <p:spPr>
            <a:xfrm>
              <a:off x="6567712" y="84048"/>
              <a:ext cx="1315669" cy="291696"/>
            </a:xfrm>
            <a:prstGeom prst="rect">
              <a:avLst/>
            </a:prstGeom>
            <a:solidFill>
              <a:srgbClr val="387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Arial" panose="020B0604020202020204" pitchFamily="34" charset="0"/>
                  <a:cs typeface="Arial" panose="020B0604020202020204" pitchFamily="34" charset="0"/>
                </a:rPr>
                <a:t>4</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/5</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semester</a:t>
              </a:r>
            </a:p>
          </p:txBody>
        </p:sp>
      </p:grpSp>
    </p:spTree>
    <p:extLst>
      <p:ext uri="{BB962C8B-B14F-4D97-AF65-F5344CB8AC3E}">
        <p14:creationId xmlns:p14="http://schemas.microsoft.com/office/powerpoint/2010/main" val="83363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6150649-3A02-5B4F-B1F7-86B7F325D956}"/>
              </a:ext>
            </a:extLst>
          </p:cNvPr>
          <p:cNvGraphicFramePr/>
          <p:nvPr>
            <p:extLst>
              <p:ext uri="{D42A27DB-BD31-4B8C-83A1-F6EECF244321}">
                <p14:modId xmlns:p14="http://schemas.microsoft.com/office/powerpoint/2010/main" val="2311002528"/>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D55A83A-90E7-C248-ADA5-D0768BB0CD4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098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FA444-2C13-4641-A7E0-25BE04A0989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solidFill>
                <a:latin typeface="Arial" panose="020B0604020202020204" pitchFamily="34" charset="0"/>
                <a:cs typeface="Arial" panose="020B0604020202020204" pitchFamily="34" charset="0"/>
              </a:rPr>
              <a:t>SUMMER CLASSES</a:t>
            </a:r>
            <a:endParaRPr lang="en-US" sz="2800" dirty="0">
              <a:solidFill>
                <a:schemeClr val="bg1"/>
              </a:solidFill>
            </a:endParaRPr>
          </a:p>
        </p:txBody>
      </p:sp>
      <p:sp>
        <p:nvSpPr>
          <p:cNvPr id="2" name="TextBox 1">
            <a:extLst>
              <a:ext uri="{FF2B5EF4-FFF2-40B4-BE49-F238E27FC236}">
                <a16:creationId xmlns:a16="http://schemas.microsoft.com/office/drawing/2014/main" id="{91D1D0D1-E0D2-0F4B-B328-BB41AD9DA62E}"/>
              </a:ext>
            </a:extLst>
          </p:cNvPr>
          <p:cNvSpPr txBox="1"/>
          <p:nvPr/>
        </p:nvSpPr>
        <p:spPr>
          <a:xfrm>
            <a:off x="1013254" y="1967061"/>
            <a:ext cx="10565336" cy="2985433"/>
          </a:xfrm>
          <a:prstGeom prst="rect">
            <a:avLst/>
          </a:prstGeom>
          <a:noFill/>
        </p:spPr>
        <p:txBody>
          <a:bodyPr wrap="square" rtlCol="0">
            <a:spAutoFit/>
          </a:bodyPr>
          <a:lstStyle/>
          <a:p>
            <a:r>
              <a:rPr lang="en-US" sz="2800" dirty="0">
                <a:solidFill>
                  <a:srgbClr val="387E9C"/>
                </a:solidFill>
              </a:rPr>
              <a:t>To stay on track with the entrance to major requirements you might consider taking </a:t>
            </a:r>
            <a:r>
              <a:rPr lang="en-US" sz="3200" dirty="0">
                <a:solidFill>
                  <a:srgbClr val="042650"/>
                </a:solidFill>
              </a:rPr>
              <a:t>MATH 140, MATH 141, MATH 230/231 or STAT 414 </a:t>
            </a:r>
            <a:r>
              <a:rPr lang="en-US" sz="2800" dirty="0">
                <a:solidFill>
                  <a:srgbClr val="387E9C"/>
                </a:solidFill>
              </a:rPr>
              <a:t>during the </a:t>
            </a:r>
            <a:r>
              <a:rPr lang="en-US" sz="3200" dirty="0">
                <a:solidFill>
                  <a:srgbClr val="042650"/>
                </a:solidFill>
              </a:rPr>
              <a:t>summer session </a:t>
            </a:r>
            <a:r>
              <a:rPr lang="en-US" sz="2800" dirty="0">
                <a:solidFill>
                  <a:srgbClr val="387E9C"/>
                </a:solidFill>
              </a:rPr>
              <a:t>either on your campus or online. </a:t>
            </a:r>
          </a:p>
          <a:p>
            <a:r>
              <a:rPr lang="en-US" sz="2800" dirty="0">
                <a:solidFill>
                  <a:srgbClr val="387E9C"/>
                </a:solidFill>
              </a:rPr>
              <a:t>The availability of the online </a:t>
            </a:r>
            <a:r>
              <a:rPr lang="en-US" sz="3200" dirty="0">
                <a:solidFill>
                  <a:srgbClr val="042650"/>
                </a:solidFill>
              </a:rPr>
              <a:t>RM 214 </a:t>
            </a:r>
            <a:r>
              <a:rPr lang="en-US" sz="2800" dirty="0">
                <a:solidFill>
                  <a:srgbClr val="387E9C"/>
                </a:solidFill>
              </a:rPr>
              <a:t>class during the summer is </a:t>
            </a:r>
            <a:r>
              <a:rPr lang="en-US" sz="3200" dirty="0">
                <a:solidFill>
                  <a:srgbClr val="042650"/>
                </a:solidFill>
              </a:rPr>
              <a:t>not guaranteed</a:t>
            </a:r>
            <a:r>
              <a:rPr lang="en-US" sz="2800" dirty="0">
                <a:solidFill>
                  <a:srgbClr val="387E9C"/>
                </a:solidFill>
              </a:rPr>
              <a:t>, contact with the club officers to inquire about current situation.</a:t>
            </a:r>
          </a:p>
        </p:txBody>
      </p:sp>
      <p:sp>
        <p:nvSpPr>
          <p:cNvPr id="14" name="Rectangle 13">
            <a:extLst>
              <a:ext uri="{FF2B5EF4-FFF2-40B4-BE49-F238E27FC236}">
                <a16:creationId xmlns:a16="http://schemas.microsoft.com/office/drawing/2014/main" id="{AFD55C5B-50E5-8C4B-A464-AC6AB96A644A}"/>
              </a:ext>
            </a:extLst>
          </p:cNvPr>
          <p:cNvSpPr/>
          <p:nvPr/>
        </p:nvSpPr>
        <p:spPr>
          <a:xfrm>
            <a:off x="1013254" y="5578149"/>
            <a:ext cx="11178746" cy="98854"/>
          </a:xfrm>
          <a:prstGeom prst="rect">
            <a:avLst/>
          </a:prstGeom>
          <a:solidFill>
            <a:srgbClr val="41B5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098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6150649-3A02-5B4F-B1F7-86B7F325D956}"/>
              </a:ext>
            </a:extLst>
          </p:cNvPr>
          <p:cNvGraphicFramePr/>
          <p:nvPr>
            <p:extLst>
              <p:ext uri="{D42A27DB-BD31-4B8C-83A1-F6EECF244321}">
                <p14:modId xmlns:p14="http://schemas.microsoft.com/office/powerpoint/2010/main" val="2551566352"/>
              </p:ext>
            </p:extLst>
          </p:nvPr>
        </p:nvGraphicFramePr>
        <p:xfrm>
          <a:off x="1013254" y="304800"/>
          <a:ext cx="1090165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6D55A83A-90E7-C248-ADA5-D0768BB0CD49}"/>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75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FA444-2C13-4641-A7E0-25BE04A0989C}"/>
              </a:ext>
            </a:extLst>
          </p:cNvPr>
          <p:cNvSpPr/>
          <p:nvPr/>
        </p:nvSpPr>
        <p:spPr>
          <a:xfrm>
            <a:off x="0" y="0"/>
            <a:ext cx="1013254"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solidFill>
                  <a:schemeClr val="bg1"/>
                </a:solidFill>
                <a:latin typeface="Arial" panose="020B0604020202020204" pitchFamily="34" charset="0"/>
                <a:cs typeface="Arial" panose="020B0604020202020204" pitchFamily="34" charset="0"/>
              </a:rPr>
              <a:t>ACTUARIAL EXAMS</a:t>
            </a:r>
            <a:endParaRPr lang="en-US" sz="2800" dirty="0">
              <a:solidFill>
                <a:schemeClr val="bg1"/>
              </a:solidFill>
            </a:endParaRPr>
          </a:p>
        </p:txBody>
      </p:sp>
      <p:graphicFrame>
        <p:nvGraphicFramePr>
          <p:cNvPr id="2" name="Diagram 1">
            <a:extLst>
              <a:ext uri="{FF2B5EF4-FFF2-40B4-BE49-F238E27FC236}">
                <a16:creationId xmlns:a16="http://schemas.microsoft.com/office/drawing/2014/main" id="{64E39EA5-B100-1145-B7FB-9F7BDB31257C}"/>
              </a:ext>
            </a:extLst>
          </p:cNvPr>
          <p:cNvGraphicFramePr/>
          <p:nvPr>
            <p:extLst>
              <p:ext uri="{D42A27DB-BD31-4B8C-83A1-F6EECF244321}">
                <p14:modId xmlns:p14="http://schemas.microsoft.com/office/powerpoint/2010/main" val="3227608918"/>
              </p:ext>
            </p:extLst>
          </p:nvPr>
        </p:nvGraphicFramePr>
        <p:xfrm>
          <a:off x="1211283" y="285008"/>
          <a:ext cx="10675917"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5F549E5-3B9B-BA4B-90A9-EE8107861F03}"/>
              </a:ext>
            </a:extLst>
          </p:cNvPr>
          <p:cNvSpPr txBox="1"/>
          <p:nvPr/>
        </p:nvSpPr>
        <p:spPr>
          <a:xfrm>
            <a:off x="1013254" y="6396335"/>
            <a:ext cx="10565336" cy="461665"/>
          </a:xfrm>
          <a:prstGeom prst="rect">
            <a:avLst/>
          </a:prstGeom>
          <a:noFill/>
        </p:spPr>
        <p:txBody>
          <a:bodyPr wrap="square" rtlCol="0">
            <a:spAutoFit/>
          </a:bodyPr>
          <a:lstStyle/>
          <a:p>
            <a:r>
              <a:rPr lang="en-US" sz="2400" dirty="0">
                <a:solidFill>
                  <a:srgbClr val="387E9C"/>
                </a:solidFill>
              </a:rPr>
              <a:t>Do not forget to visit SOA website to check the exact dates and sign up for the exam</a:t>
            </a:r>
          </a:p>
        </p:txBody>
      </p:sp>
    </p:spTree>
    <p:extLst>
      <p:ext uri="{BB962C8B-B14F-4D97-AF65-F5344CB8AC3E}">
        <p14:creationId xmlns:p14="http://schemas.microsoft.com/office/powerpoint/2010/main" val="2121514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946</Words>
  <Application>Microsoft Macintosh PowerPoint</Application>
  <PresentationFormat>Widescreen</PresentationFormat>
  <Paragraphs>96</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HOW TO START YOUR ACTUARIAL CAREER AT THE COMMONWEALTH CAMPUS?  WITH TWO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Pawlikowski, Marceli</dc:creator>
  <cp:lastModifiedBy>Pawlikowski, Marceli</cp:lastModifiedBy>
  <cp:revision>5</cp:revision>
  <dcterms:created xsi:type="dcterms:W3CDTF">2019-08-02T00:55:18Z</dcterms:created>
  <dcterms:modified xsi:type="dcterms:W3CDTF">2019-10-13T16:30:37Z</dcterms:modified>
</cp:coreProperties>
</file>