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2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5" r:id="rId20"/>
    <p:sldId id="274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6B539"/>
    <a:srgbClr val="729C53"/>
    <a:srgbClr val="A9D566"/>
    <a:srgbClr val="DEEDC0"/>
    <a:srgbClr val="002352"/>
    <a:srgbClr val="7AB550"/>
    <a:srgbClr val="98C63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196"/>
    <p:restoredTop sz="94694"/>
  </p:normalViewPr>
  <p:slideViewPr>
    <p:cSldViewPr snapToGrid="0" snapToObjects="1">
      <p:cViewPr varScale="1">
        <p:scale>
          <a:sx n="82" d="100"/>
          <a:sy n="82" d="100"/>
        </p:scale>
        <p:origin x="108" y="6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31F1CF-0041-5347-9AA2-AB38D70DD0EA}" type="datetimeFigureOut">
              <a:rPr lang="en-US" smtClean="0"/>
              <a:t>8/29/2017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1B2D41-CAF4-3A44-B722-E79CE8F509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0604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12252960" cy="6858000"/>
          </a:xfrm>
          <a:prstGeom prst="rect">
            <a:avLst/>
          </a:prstGeom>
          <a:solidFill>
            <a:srgbClr val="002452"/>
          </a:solidFill>
          <a:ln>
            <a:solidFill>
              <a:srgbClr val="00245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7513777" y="2535220"/>
            <a:ext cx="48006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>
            <a:off x="7564579" y="2636820"/>
            <a:ext cx="48006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 userDrawn="1"/>
        </p:nvCxnSpPr>
        <p:spPr>
          <a:xfrm>
            <a:off x="7564579" y="2755353"/>
            <a:ext cx="48006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 userDrawn="1"/>
        </p:nvCxnSpPr>
        <p:spPr>
          <a:xfrm>
            <a:off x="7564579" y="2873938"/>
            <a:ext cx="48006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 userDrawn="1"/>
        </p:nvCxnSpPr>
        <p:spPr>
          <a:xfrm>
            <a:off x="7632309" y="2992414"/>
            <a:ext cx="48006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 userDrawn="1"/>
        </p:nvCxnSpPr>
        <p:spPr>
          <a:xfrm>
            <a:off x="7666177" y="3110952"/>
            <a:ext cx="48006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 userDrawn="1"/>
        </p:nvCxnSpPr>
        <p:spPr>
          <a:xfrm>
            <a:off x="7666177" y="3229483"/>
            <a:ext cx="48006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 userDrawn="1"/>
        </p:nvCxnSpPr>
        <p:spPr>
          <a:xfrm>
            <a:off x="7666177" y="3348016"/>
            <a:ext cx="48006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>
            <a:off x="7725444" y="3466548"/>
            <a:ext cx="48006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 userDrawn="1"/>
        </p:nvCxnSpPr>
        <p:spPr>
          <a:xfrm>
            <a:off x="7725444" y="3585078"/>
            <a:ext cx="48006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 userDrawn="1"/>
        </p:nvCxnSpPr>
        <p:spPr>
          <a:xfrm>
            <a:off x="7707121" y="3706826"/>
            <a:ext cx="48006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>
            <a:off x="7707121" y="3825411"/>
            <a:ext cx="48006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>
            <a:off x="7774851" y="3943887"/>
            <a:ext cx="48006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>
            <a:off x="7808719" y="4062425"/>
            <a:ext cx="48006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>
            <a:off x="7808719" y="4180956"/>
            <a:ext cx="48006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 userDrawn="1"/>
        </p:nvCxnSpPr>
        <p:spPr>
          <a:xfrm>
            <a:off x="7808719" y="4299489"/>
            <a:ext cx="48006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 userDrawn="1"/>
        </p:nvCxnSpPr>
        <p:spPr>
          <a:xfrm>
            <a:off x="7867986" y="4418021"/>
            <a:ext cx="48006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 userDrawn="1"/>
        </p:nvCxnSpPr>
        <p:spPr>
          <a:xfrm>
            <a:off x="-638847" y="4779833"/>
            <a:ext cx="48006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 userDrawn="1"/>
        </p:nvCxnSpPr>
        <p:spPr>
          <a:xfrm>
            <a:off x="-638847" y="4898418"/>
            <a:ext cx="48006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 userDrawn="1"/>
        </p:nvCxnSpPr>
        <p:spPr>
          <a:xfrm>
            <a:off x="-571117" y="5016894"/>
            <a:ext cx="48006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 userDrawn="1"/>
        </p:nvCxnSpPr>
        <p:spPr>
          <a:xfrm>
            <a:off x="-537249" y="5135432"/>
            <a:ext cx="48006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 userDrawn="1"/>
        </p:nvCxnSpPr>
        <p:spPr>
          <a:xfrm>
            <a:off x="-537249" y="5253963"/>
            <a:ext cx="48006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 userDrawn="1"/>
        </p:nvCxnSpPr>
        <p:spPr>
          <a:xfrm>
            <a:off x="-537249" y="5372496"/>
            <a:ext cx="48006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 userDrawn="1"/>
        </p:nvCxnSpPr>
        <p:spPr>
          <a:xfrm>
            <a:off x="-477982" y="5491028"/>
            <a:ext cx="48006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 userDrawn="1"/>
        </p:nvCxnSpPr>
        <p:spPr>
          <a:xfrm>
            <a:off x="-477982" y="5609558"/>
            <a:ext cx="48006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 userDrawn="1"/>
        </p:nvCxnSpPr>
        <p:spPr>
          <a:xfrm>
            <a:off x="-483355" y="5724012"/>
            <a:ext cx="48006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 userDrawn="1"/>
        </p:nvCxnSpPr>
        <p:spPr>
          <a:xfrm>
            <a:off x="-483355" y="5842545"/>
            <a:ext cx="48006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 userDrawn="1"/>
        </p:nvCxnSpPr>
        <p:spPr>
          <a:xfrm>
            <a:off x="-424088" y="5961077"/>
            <a:ext cx="48006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 userDrawn="1"/>
        </p:nvCxnSpPr>
        <p:spPr>
          <a:xfrm>
            <a:off x="-424088" y="6079607"/>
            <a:ext cx="48006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 userDrawn="1"/>
        </p:nvCxnSpPr>
        <p:spPr>
          <a:xfrm>
            <a:off x="7493004" y="2230420"/>
            <a:ext cx="48006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 userDrawn="1"/>
        </p:nvCxnSpPr>
        <p:spPr>
          <a:xfrm>
            <a:off x="7513777" y="2425153"/>
            <a:ext cx="48006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 userDrawn="1"/>
        </p:nvCxnSpPr>
        <p:spPr>
          <a:xfrm>
            <a:off x="7493004" y="2323553"/>
            <a:ext cx="48006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Parallelogram 39"/>
          <p:cNvSpPr/>
          <p:nvPr userDrawn="1"/>
        </p:nvSpPr>
        <p:spPr>
          <a:xfrm flipH="1">
            <a:off x="-490206" y="2225536"/>
            <a:ext cx="8686800" cy="2286000"/>
          </a:xfrm>
          <a:prstGeom prst="parallelogram">
            <a:avLst/>
          </a:prstGeom>
          <a:solidFill>
            <a:srgbClr val="002452"/>
          </a:solidFill>
          <a:ln>
            <a:solidFill>
              <a:srgbClr val="00245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Parallelogram 40"/>
          <p:cNvSpPr/>
          <p:nvPr userDrawn="1"/>
        </p:nvSpPr>
        <p:spPr>
          <a:xfrm flipH="1">
            <a:off x="-637306" y="2230420"/>
            <a:ext cx="8686800" cy="2286000"/>
          </a:xfrm>
          <a:prstGeom prst="parallelogram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Title 1"/>
          <p:cNvSpPr>
            <a:spLocks noGrp="1"/>
          </p:cNvSpPr>
          <p:nvPr>
            <p:ph type="ctrTitle" hasCustomPrompt="1"/>
          </p:nvPr>
        </p:nvSpPr>
        <p:spPr>
          <a:xfrm>
            <a:off x="1540403" y="2901890"/>
            <a:ext cx="6024176" cy="943061"/>
          </a:xfrm>
        </p:spPr>
        <p:txBody>
          <a:bodyPr anchor="b"/>
          <a:lstStyle>
            <a:lvl1pPr algn="l">
              <a:defRPr sz="6000">
                <a:solidFill>
                  <a:srgbClr val="002452"/>
                </a:solidFill>
              </a:defRPr>
            </a:lvl1pPr>
          </a:lstStyle>
          <a:p>
            <a:r>
              <a:rPr lang="en-US" dirty="0" smtClean="0"/>
              <a:t>Resume Workshop</a:t>
            </a:r>
            <a:endParaRPr lang="en-US" dirty="0"/>
          </a:p>
        </p:txBody>
      </p:sp>
      <p:sp>
        <p:nvSpPr>
          <p:cNvPr id="43" name="Parallelogram 42"/>
          <p:cNvSpPr/>
          <p:nvPr userDrawn="1"/>
        </p:nvSpPr>
        <p:spPr>
          <a:xfrm flipH="1">
            <a:off x="3824307" y="4711152"/>
            <a:ext cx="8686800" cy="1371600"/>
          </a:xfrm>
          <a:prstGeom prst="parallelogram">
            <a:avLst/>
          </a:prstGeom>
          <a:solidFill>
            <a:srgbClr val="002452"/>
          </a:solidFill>
          <a:ln>
            <a:solidFill>
              <a:srgbClr val="00245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Parallelogram 43"/>
          <p:cNvSpPr/>
          <p:nvPr userDrawn="1"/>
        </p:nvSpPr>
        <p:spPr>
          <a:xfrm flipH="1">
            <a:off x="3981786" y="4708007"/>
            <a:ext cx="8686800" cy="1371600"/>
          </a:xfrm>
          <a:prstGeom prst="parallelogram">
            <a:avLst/>
          </a:prstGeom>
          <a:solidFill>
            <a:srgbClr val="A9D566"/>
          </a:solidFill>
          <a:ln>
            <a:solidFill>
              <a:srgbClr val="A9D5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322618" y="4687876"/>
            <a:ext cx="9144000" cy="1366716"/>
          </a:xfrm>
        </p:spPr>
        <p:txBody>
          <a:bodyPr/>
          <a:lstStyle>
            <a:lvl1pPr marL="0" indent="0" algn="l">
              <a:buNone/>
              <a:defRPr sz="240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The Pennsylvania State University</a:t>
            </a:r>
          </a:p>
          <a:p>
            <a:r>
              <a:rPr lang="en-US" dirty="0" smtClean="0"/>
              <a:t>Actuarial Science Club</a:t>
            </a:r>
          </a:p>
          <a:p>
            <a:r>
              <a:rPr lang="en-US" dirty="0" smtClean="0"/>
              <a:t>August 2017</a:t>
            </a:r>
          </a:p>
        </p:txBody>
      </p:sp>
      <p:pic>
        <p:nvPicPr>
          <p:cNvPr id="46" name="Picture 45"/>
          <p:cNvPicPr>
            <a:picLocks noChangeAspect="1"/>
          </p:cNvPicPr>
          <p:nvPr userDrawn="1"/>
        </p:nvPicPr>
        <p:blipFill rotWithShape="1">
          <a:blip r:embed="rId2"/>
          <a:srcRect r="72902" b="2511"/>
          <a:stretch/>
        </p:blipFill>
        <p:spPr>
          <a:xfrm>
            <a:off x="10209019" y="353263"/>
            <a:ext cx="1415911" cy="1455406"/>
          </a:xfrm>
          <a:prstGeom prst="rect">
            <a:avLst/>
          </a:prstGeom>
        </p:spPr>
      </p:pic>
      <p:sp>
        <p:nvSpPr>
          <p:cNvPr id="47" name="Rectangle 46"/>
          <p:cNvSpPr/>
          <p:nvPr userDrawn="1"/>
        </p:nvSpPr>
        <p:spPr>
          <a:xfrm>
            <a:off x="-718218" y="0"/>
            <a:ext cx="715325" cy="6858000"/>
          </a:xfrm>
          <a:prstGeom prst="rect">
            <a:avLst/>
          </a:prstGeom>
          <a:solidFill>
            <a:srgbClr val="F3F3F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/>
          <p:cNvSpPr/>
          <p:nvPr userDrawn="1"/>
        </p:nvSpPr>
        <p:spPr>
          <a:xfrm>
            <a:off x="12277614" y="0"/>
            <a:ext cx="1189004" cy="6858000"/>
          </a:xfrm>
          <a:prstGeom prst="rect">
            <a:avLst/>
          </a:prstGeom>
          <a:solidFill>
            <a:srgbClr val="F3F3F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6301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39471-1AD6-9F49-9A3E-7016A30187F9}" type="datetimeFigureOut">
              <a:rPr lang="en-US" smtClean="0"/>
              <a:t>8/29/2017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D9495-6F70-9345-B4D0-690CEEA1FE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8247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39471-1AD6-9F49-9A3E-7016A30187F9}" type="datetimeFigureOut">
              <a:rPr lang="en-US" smtClean="0"/>
              <a:t>8/29/2017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D9495-6F70-9345-B4D0-690CEEA1FE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3873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249383" y="171156"/>
            <a:ext cx="11704320" cy="757100"/>
          </a:xfrm>
        </p:spPr>
        <p:txBody>
          <a:bodyPr>
            <a:normAutofit/>
          </a:bodyPr>
          <a:lstStyle>
            <a:lvl1pPr>
              <a:defRPr sz="4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249383" y="1122219"/>
            <a:ext cx="11704320" cy="508245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249383" y="928256"/>
            <a:ext cx="11704320" cy="45719"/>
          </a:xfrm>
          <a:prstGeom prst="rect">
            <a:avLst/>
          </a:prstGeom>
          <a:solidFill>
            <a:srgbClr val="A9D566"/>
          </a:solidFill>
          <a:ln>
            <a:solidFill>
              <a:srgbClr val="A9D5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2"/>
          <a:srcRect r="72000"/>
          <a:stretch/>
        </p:blipFill>
        <p:spPr>
          <a:xfrm>
            <a:off x="11029988" y="5670321"/>
            <a:ext cx="1075335" cy="1097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18527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39471-1AD6-9F49-9A3E-7016A30187F9}" type="datetimeFigureOut">
              <a:rPr lang="en-US" smtClean="0"/>
              <a:t>8/29/2017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D9495-6F70-9345-B4D0-690CEEA1FE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1622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39471-1AD6-9F49-9A3E-7016A30187F9}" type="datetimeFigureOut">
              <a:rPr lang="en-US" smtClean="0"/>
              <a:t>8/29/2017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D9495-6F70-9345-B4D0-690CEEA1FE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37913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39471-1AD6-9F49-9A3E-7016A30187F9}" type="datetimeFigureOut">
              <a:rPr lang="en-US" smtClean="0"/>
              <a:t>8/29/2017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D9495-6F70-9345-B4D0-690CEEA1FE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6399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49383" y="171156"/>
            <a:ext cx="11704320" cy="757100"/>
          </a:xfrm>
        </p:spPr>
        <p:txBody>
          <a:bodyPr>
            <a:normAutofit/>
          </a:bodyPr>
          <a:lstStyle>
            <a:lvl1pPr>
              <a:defRPr sz="4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249383" y="928256"/>
            <a:ext cx="11704320" cy="45719"/>
          </a:xfrm>
          <a:prstGeom prst="rect">
            <a:avLst/>
          </a:prstGeom>
          <a:solidFill>
            <a:srgbClr val="A9D566"/>
          </a:solidFill>
          <a:ln>
            <a:solidFill>
              <a:srgbClr val="A9D5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2"/>
          <a:srcRect r="72000"/>
          <a:stretch/>
        </p:blipFill>
        <p:spPr>
          <a:xfrm>
            <a:off x="11029988" y="5670321"/>
            <a:ext cx="1075335" cy="1097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27355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39471-1AD6-9F49-9A3E-7016A30187F9}" type="datetimeFigureOut">
              <a:rPr lang="en-US" smtClean="0"/>
              <a:t>8/29/2017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D9495-6F70-9345-B4D0-690CEEA1FE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7624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39471-1AD6-9F49-9A3E-7016A30187F9}" type="datetimeFigureOut">
              <a:rPr lang="en-US" smtClean="0"/>
              <a:t>8/29/2017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D9495-6F70-9345-B4D0-690CEEA1FE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25950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39471-1AD6-9F49-9A3E-7016A30187F9}" type="datetimeFigureOut">
              <a:rPr lang="en-US" smtClean="0"/>
              <a:t>8/29/2017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D9495-6F70-9345-B4D0-690CEEA1FE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57143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939471-1AD6-9F49-9A3E-7016A30187F9}" type="datetimeFigureOut">
              <a:rPr lang="en-US" smtClean="0"/>
              <a:t>8/29/2017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5D9495-6F70-9345-B4D0-690CEEA1FE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59391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vents.psu.edu/cgi-bin/cal/webevent.cgi?cmd=opencal&amp;cal=cal13" TargetMode="External"/><Relationship Id="rId2" Type="http://schemas.openxmlformats.org/officeDocument/2006/relationships/hyperlink" Target="http://www.sa.psu.edu/career/assist.shtml" TargetMode="External"/><Relationship Id="rId1" Type="http://schemas.openxmlformats.org/officeDocument/2006/relationships/slideLayout" Target="../slideLayouts/slideLayout6.xml"/><Relationship Id="rId4" Type="http://schemas.openxmlformats.org/officeDocument/2006/relationships/hyperlink" Target="http://www.clubs.psu.edu/up/actsci/Tips.html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336431" y="2901890"/>
            <a:ext cx="6228148" cy="943061"/>
          </a:xfrm>
        </p:spPr>
        <p:txBody>
          <a:bodyPr>
            <a:normAutofit/>
          </a:bodyPr>
          <a:lstStyle/>
          <a:p>
            <a:r>
              <a:rPr lang="en-US" b="1" dirty="0" smtClean="0"/>
              <a:t>Interview Workshop</a:t>
            </a:r>
            <a:endParaRPr lang="en-US" b="1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The Pennsylvania State University</a:t>
            </a:r>
          </a:p>
          <a:p>
            <a:r>
              <a:rPr lang="en-US" dirty="0" smtClean="0"/>
              <a:t>Actuarial Science Club</a:t>
            </a:r>
          </a:p>
          <a:p>
            <a:r>
              <a:rPr lang="en-US" dirty="0" smtClean="0"/>
              <a:t>August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4583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Overview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249383" y="6372225"/>
            <a:ext cx="1737360" cy="365760"/>
          </a:xfrm>
          <a:prstGeom prst="rect">
            <a:avLst/>
          </a:prstGeom>
          <a:solidFill>
            <a:schemeClr val="bg1"/>
          </a:solidFill>
          <a:ln w="28575">
            <a:solidFill>
              <a:srgbClr val="A9D5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Career Fair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063906" y="6372225"/>
            <a:ext cx="1737360" cy="365760"/>
          </a:xfrm>
          <a:prstGeom prst="rect">
            <a:avLst/>
          </a:prstGeom>
          <a:solidFill>
            <a:schemeClr val="bg1"/>
          </a:solidFill>
          <a:ln w="28575">
            <a:solidFill>
              <a:srgbClr val="A9D5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Prep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878429" y="6372225"/>
            <a:ext cx="1737360" cy="365760"/>
          </a:xfrm>
          <a:prstGeom prst="rect">
            <a:avLst/>
          </a:prstGeom>
          <a:solidFill>
            <a:srgbClr val="A9D566"/>
          </a:solidFill>
          <a:ln w="28575">
            <a:solidFill>
              <a:srgbClr val="A9D5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Breakdown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692952" y="6372225"/>
            <a:ext cx="1737360" cy="365760"/>
          </a:xfrm>
          <a:prstGeom prst="rect">
            <a:avLst/>
          </a:prstGeom>
          <a:solidFill>
            <a:schemeClr val="bg1"/>
          </a:solidFill>
          <a:ln w="28575">
            <a:solidFill>
              <a:srgbClr val="A9D5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General Tips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87007" y="1238000"/>
            <a:ext cx="11011803" cy="640080"/>
          </a:xfrm>
          <a:prstGeom prst="rect">
            <a:avLst/>
          </a:prstGeom>
          <a:solidFill>
            <a:schemeClr val="bg1"/>
          </a:solidFill>
          <a:ln w="38100">
            <a:solidFill>
              <a:srgbClr val="DEED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smtClean="0">
                <a:solidFill>
                  <a:schemeClr val="tx1"/>
                </a:solidFill>
              </a:rPr>
              <a:t>30-45 min. interview – </a:t>
            </a:r>
            <a:r>
              <a:rPr lang="en-US" sz="2400" b="1" i="1" dirty="0" smtClean="0">
                <a:solidFill>
                  <a:schemeClr val="tx1"/>
                </a:solidFill>
              </a:rPr>
              <a:t>Pace yourself</a:t>
            </a:r>
            <a:r>
              <a:rPr lang="en-US" sz="2400" dirty="0" smtClean="0">
                <a:solidFill>
                  <a:schemeClr val="tx1"/>
                </a:solidFill>
              </a:rPr>
              <a:t>, spend time asking </a:t>
            </a:r>
            <a:r>
              <a:rPr lang="en-US" sz="2400" b="1" i="1" dirty="0" smtClean="0">
                <a:solidFill>
                  <a:schemeClr val="tx1"/>
                </a:solidFill>
              </a:rPr>
              <a:t>background questions</a:t>
            </a:r>
            <a:endParaRPr lang="en-US" sz="2400" b="1" i="1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87007" y="2443151"/>
            <a:ext cx="11011803" cy="640080"/>
          </a:xfrm>
          <a:prstGeom prst="rect">
            <a:avLst/>
          </a:prstGeom>
          <a:solidFill>
            <a:schemeClr val="bg1"/>
          </a:solidFill>
          <a:ln w="38100">
            <a:solidFill>
              <a:srgbClr val="A9D5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smtClean="0">
                <a:solidFill>
                  <a:schemeClr val="tx1"/>
                </a:solidFill>
              </a:rPr>
              <a:t>Presented with a </a:t>
            </a:r>
            <a:r>
              <a:rPr lang="en-US" sz="2400" b="1" i="1" dirty="0" smtClean="0">
                <a:solidFill>
                  <a:schemeClr val="tx1"/>
                </a:solidFill>
              </a:rPr>
              <a:t>business problem </a:t>
            </a:r>
            <a:r>
              <a:rPr lang="en-US" sz="2400" dirty="0" smtClean="0">
                <a:solidFill>
                  <a:schemeClr val="tx1"/>
                </a:solidFill>
              </a:rPr>
              <a:t>(probably a topic you will not be familiar with)</a:t>
            </a:r>
            <a:endParaRPr lang="en-US" sz="2400" b="1" i="1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87007" y="3612736"/>
            <a:ext cx="11011803" cy="640080"/>
          </a:xfrm>
          <a:prstGeom prst="rect">
            <a:avLst/>
          </a:prstGeom>
          <a:solidFill>
            <a:schemeClr val="bg1"/>
          </a:solidFill>
          <a:ln w="38100">
            <a:solidFill>
              <a:srgbClr val="86B53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i="1" dirty="0" smtClean="0">
                <a:solidFill>
                  <a:schemeClr val="tx1"/>
                </a:solidFill>
              </a:rPr>
              <a:t>Collaborate</a:t>
            </a:r>
            <a:r>
              <a:rPr lang="en-US" sz="2400" dirty="0" smtClean="0">
                <a:solidFill>
                  <a:schemeClr val="tx1"/>
                </a:solidFill>
              </a:rPr>
              <a:t> with interviewer (interviewer led vs. interviewee led) to arrive at a solution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87007" y="4782321"/>
            <a:ext cx="11011803" cy="640080"/>
          </a:xfrm>
          <a:prstGeom prst="rect">
            <a:avLst/>
          </a:prstGeom>
          <a:solidFill>
            <a:schemeClr val="bg1"/>
          </a:solidFill>
          <a:ln w="38100">
            <a:solidFill>
              <a:srgbClr val="729C5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smtClean="0">
                <a:solidFill>
                  <a:schemeClr val="tx1"/>
                </a:solidFill>
              </a:rPr>
              <a:t>Assess your </a:t>
            </a:r>
            <a:r>
              <a:rPr lang="en-US" sz="2400" b="1" i="1" dirty="0" smtClean="0">
                <a:solidFill>
                  <a:schemeClr val="tx1"/>
                </a:solidFill>
              </a:rPr>
              <a:t>thought-process</a:t>
            </a:r>
            <a:r>
              <a:rPr lang="en-US" sz="2400" dirty="0" smtClean="0">
                <a:solidFill>
                  <a:schemeClr val="tx1"/>
                </a:solidFill>
              </a:rPr>
              <a:t> (not about the “right” answer) in solving business issues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9783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Analytical Questions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249383" y="6372225"/>
            <a:ext cx="1737360" cy="365760"/>
          </a:xfrm>
          <a:prstGeom prst="rect">
            <a:avLst/>
          </a:prstGeom>
          <a:solidFill>
            <a:schemeClr val="bg1"/>
          </a:solidFill>
          <a:ln w="28575">
            <a:solidFill>
              <a:srgbClr val="A9D5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Career Fair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063906" y="6372225"/>
            <a:ext cx="1737360" cy="365760"/>
          </a:xfrm>
          <a:prstGeom prst="rect">
            <a:avLst/>
          </a:prstGeom>
          <a:solidFill>
            <a:schemeClr val="bg1"/>
          </a:solidFill>
          <a:ln w="28575">
            <a:solidFill>
              <a:srgbClr val="A9D5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Prep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878429" y="6372225"/>
            <a:ext cx="1737360" cy="365760"/>
          </a:xfrm>
          <a:prstGeom prst="rect">
            <a:avLst/>
          </a:prstGeom>
          <a:solidFill>
            <a:srgbClr val="A9D566"/>
          </a:solidFill>
          <a:ln w="28575">
            <a:solidFill>
              <a:srgbClr val="A9D5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Breakdown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692952" y="6372225"/>
            <a:ext cx="1737360" cy="365760"/>
          </a:xfrm>
          <a:prstGeom prst="rect">
            <a:avLst/>
          </a:prstGeom>
          <a:solidFill>
            <a:schemeClr val="bg1"/>
          </a:solidFill>
          <a:ln w="28575">
            <a:solidFill>
              <a:srgbClr val="A9D5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General Tips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8" name="Content Placeholder 1"/>
          <p:cNvSpPr txBox="1">
            <a:spLocks/>
          </p:cNvSpPr>
          <p:nvPr/>
        </p:nvSpPr>
        <p:spPr>
          <a:xfrm>
            <a:off x="500683" y="2949044"/>
            <a:ext cx="11453020" cy="2579559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>
                <a:latin typeface="Calibri" charset="0"/>
                <a:ea typeface="Calibri" charset="0"/>
                <a:cs typeface="Calibri" charset="0"/>
              </a:rPr>
              <a:t>How many taxi cabs are there in NYC?</a:t>
            </a:r>
          </a:p>
          <a:p>
            <a:endParaRPr lang="en-US" sz="2400" dirty="0" smtClean="0">
              <a:latin typeface="Calibri" charset="0"/>
              <a:ea typeface="Calibri" charset="0"/>
              <a:cs typeface="Calibri" charset="0"/>
            </a:endParaRPr>
          </a:p>
          <a:p>
            <a:r>
              <a:rPr lang="en-US" sz="2400" dirty="0" smtClean="0">
                <a:latin typeface="Calibri" charset="0"/>
                <a:ea typeface="Calibri" charset="0"/>
                <a:cs typeface="Calibri" charset="0"/>
              </a:rPr>
              <a:t>Could I fit a stack of pennies as tall as the Empire State Building in this conference room?</a:t>
            </a:r>
          </a:p>
          <a:p>
            <a:endParaRPr lang="en-US" sz="2400" dirty="0" smtClean="0">
              <a:latin typeface="Calibri" charset="0"/>
              <a:ea typeface="Calibri" charset="0"/>
              <a:cs typeface="Calibri" charset="0"/>
            </a:endParaRPr>
          </a:p>
          <a:p>
            <a:r>
              <a:rPr lang="en-US" sz="2400" dirty="0" smtClean="0">
                <a:latin typeface="Calibri" charset="0"/>
                <a:ea typeface="Calibri" charset="0"/>
                <a:cs typeface="Calibri" charset="0"/>
              </a:rPr>
              <a:t>How many windows are there in the business building?</a:t>
            </a:r>
          </a:p>
        </p:txBody>
      </p:sp>
      <p:sp>
        <p:nvSpPr>
          <p:cNvPr id="9" name="Rectangle 8"/>
          <p:cNvSpPr/>
          <p:nvPr/>
        </p:nvSpPr>
        <p:spPr>
          <a:xfrm>
            <a:off x="249383" y="1298569"/>
            <a:ext cx="11704320" cy="1130411"/>
          </a:xfrm>
          <a:prstGeom prst="rect">
            <a:avLst/>
          </a:prstGeom>
          <a:solidFill>
            <a:srgbClr val="002352"/>
          </a:solidFill>
          <a:ln w="38100">
            <a:solidFill>
              <a:srgbClr val="00235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rtlCol="0" anchor="ctr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  <a:ea typeface="ＭＳ Ｐゴシック" charset="0"/>
              </a:rPr>
              <a:t>You won’t know the answer – just talk through your </a:t>
            </a:r>
            <a:r>
              <a:rPr lang="en-US" sz="2400" b="1" i="1" dirty="0" smtClean="0">
                <a:solidFill>
                  <a:schemeClr val="bg1"/>
                </a:solidFill>
                <a:ea typeface="ＭＳ Ｐゴシック" charset="0"/>
              </a:rPr>
              <a:t>reasoning</a:t>
            </a:r>
            <a:r>
              <a:rPr lang="en-US" sz="2400" dirty="0" smtClean="0">
                <a:solidFill>
                  <a:schemeClr val="bg1"/>
                </a:solidFill>
                <a:ea typeface="ＭＳ Ｐゴシック" charset="0"/>
              </a:rPr>
              <a:t>!</a:t>
            </a:r>
          </a:p>
          <a:p>
            <a:pPr algn="ctr"/>
            <a:r>
              <a:rPr lang="en-US" sz="2400" dirty="0" smtClean="0">
                <a:solidFill>
                  <a:schemeClr val="bg1"/>
                </a:solidFill>
                <a:ea typeface="ＭＳ Ｐゴシック" charset="0"/>
              </a:rPr>
              <a:t>They’re looking for your </a:t>
            </a:r>
            <a:r>
              <a:rPr lang="en-US" sz="2400" b="1" i="1" dirty="0" smtClean="0">
                <a:solidFill>
                  <a:schemeClr val="bg1"/>
                </a:solidFill>
                <a:ea typeface="ＭＳ Ｐゴシック" charset="0"/>
              </a:rPr>
              <a:t>logic</a:t>
            </a:r>
            <a:r>
              <a:rPr lang="en-US" sz="2400" dirty="0" smtClean="0">
                <a:solidFill>
                  <a:schemeClr val="bg1"/>
                </a:solidFill>
                <a:ea typeface="ＭＳ Ｐゴシック" charset="0"/>
              </a:rPr>
              <a:t>, </a:t>
            </a:r>
            <a:r>
              <a:rPr lang="en-US" sz="2400" b="1" i="1" dirty="0" smtClean="0">
                <a:solidFill>
                  <a:schemeClr val="bg1"/>
                </a:solidFill>
                <a:ea typeface="ＭＳ Ｐゴシック" charset="0"/>
              </a:rPr>
              <a:t>not the final answer </a:t>
            </a:r>
            <a:r>
              <a:rPr lang="en-US" sz="2400" dirty="0" smtClean="0">
                <a:solidFill>
                  <a:schemeClr val="bg1"/>
                </a:solidFill>
                <a:ea typeface="ＭＳ Ｐゴシック" charset="0"/>
              </a:rPr>
              <a:t>(but a close answer definitely helps!)</a:t>
            </a:r>
            <a:endParaRPr lang="en-US" sz="2400" dirty="0">
              <a:solidFill>
                <a:schemeClr val="bg1"/>
              </a:solidFill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2506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Common Questions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249383" y="6372225"/>
            <a:ext cx="1737360" cy="365760"/>
          </a:xfrm>
          <a:prstGeom prst="rect">
            <a:avLst/>
          </a:prstGeom>
          <a:solidFill>
            <a:schemeClr val="bg1"/>
          </a:solidFill>
          <a:ln w="28575">
            <a:solidFill>
              <a:srgbClr val="A9D5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Career Fair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063906" y="6372225"/>
            <a:ext cx="1737360" cy="365760"/>
          </a:xfrm>
          <a:prstGeom prst="rect">
            <a:avLst/>
          </a:prstGeom>
          <a:solidFill>
            <a:schemeClr val="bg1"/>
          </a:solidFill>
          <a:ln w="28575">
            <a:solidFill>
              <a:srgbClr val="A9D5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Prep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878429" y="6372225"/>
            <a:ext cx="1737360" cy="365760"/>
          </a:xfrm>
          <a:prstGeom prst="rect">
            <a:avLst/>
          </a:prstGeom>
          <a:solidFill>
            <a:srgbClr val="A9D566"/>
          </a:solidFill>
          <a:ln w="28575">
            <a:solidFill>
              <a:srgbClr val="A9D5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Breakdown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692952" y="6372225"/>
            <a:ext cx="1737360" cy="365760"/>
          </a:xfrm>
          <a:prstGeom prst="rect">
            <a:avLst/>
          </a:prstGeom>
          <a:solidFill>
            <a:schemeClr val="bg1"/>
          </a:solidFill>
          <a:ln w="28575">
            <a:solidFill>
              <a:srgbClr val="A9D5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General Tips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609600" y="1669804"/>
            <a:ext cx="5486400" cy="1554480"/>
          </a:xfrm>
          <a:prstGeom prst="roundRect">
            <a:avLst/>
          </a:prstGeom>
          <a:solidFill>
            <a:srgbClr val="A9D566"/>
          </a:solidFill>
          <a:ln w="28575">
            <a:solidFill>
              <a:srgbClr val="A9D5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Be prepared to talk about…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 flipH="1">
            <a:off x="6270450" y="1668951"/>
            <a:ext cx="5029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A9D5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Industry Trend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 flipH="1">
            <a:off x="6270450" y="2212210"/>
            <a:ext cx="5029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A9D5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Company News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 flipH="1">
            <a:off x="6270449" y="2772727"/>
            <a:ext cx="5029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A9D5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Popular Topic in Company’s Field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609600" y="3627908"/>
            <a:ext cx="5486400" cy="1554480"/>
          </a:xfrm>
          <a:prstGeom prst="roundRect">
            <a:avLst/>
          </a:prstGeom>
          <a:solidFill>
            <a:srgbClr val="729C53"/>
          </a:solidFill>
          <a:ln w="28575">
            <a:solidFill>
              <a:srgbClr val="729C5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Be prepared to explain…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 flipH="1">
            <a:off x="6270448" y="3627908"/>
            <a:ext cx="5029200" cy="914400"/>
          </a:xfrm>
          <a:prstGeom prst="rect">
            <a:avLst/>
          </a:prstGeom>
          <a:solidFill>
            <a:schemeClr val="bg1"/>
          </a:solidFill>
          <a:ln w="28575">
            <a:solidFill>
              <a:srgbClr val="729C5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A concept you learned in class to </a:t>
            </a:r>
            <a:r>
              <a:rPr lang="en-US" sz="2400" smtClean="0">
                <a:solidFill>
                  <a:schemeClr val="tx1"/>
                </a:solidFill>
              </a:rPr>
              <a:t>someone without actuarial knowledge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 flipH="1">
            <a:off x="6270450" y="4725188"/>
            <a:ext cx="5029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729C5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i="1" dirty="0" smtClean="0">
                <a:solidFill>
                  <a:schemeClr val="tx1"/>
                </a:solidFill>
              </a:rPr>
              <a:t>Note: This is a very common one!</a:t>
            </a:r>
            <a:endParaRPr lang="en-US" sz="2400" b="1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3844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Professional Attitude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249383" y="6372225"/>
            <a:ext cx="1737360" cy="365760"/>
          </a:xfrm>
          <a:prstGeom prst="rect">
            <a:avLst/>
          </a:prstGeom>
          <a:solidFill>
            <a:schemeClr val="bg1"/>
          </a:solidFill>
          <a:ln w="28575">
            <a:solidFill>
              <a:srgbClr val="A9D5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Career Fair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063906" y="6372225"/>
            <a:ext cx="1737360" cy="365760"/>
          </a:xfrm>
          <a:prstGeom prst="rect">
            <a:avLst/>
          </a:prstGeom>
          <a:solidFill>
            <a:schemeClr val="bg1"/>
          </a:solidFill>
          <a:ln w="28575">
            <a:solidFill>
              <a:srgbClr val="A9D5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Prep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878429" y="6372225"/>
            <a:ext cx="1737360" cy="365760"/>
          </a:xfrm>
          <a:prstGeom prst="rect">
            <a:avLst/>
          </a:prstGeom>
          <a:solidFill>
            <a:schemeClr val="bg1"/>
          </a:solidFill>
          <a:ln w="28575">
            <a:solidFill>
              <a:srgbClr val="A9D5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Breakdown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692952" y="6372225"/>
            <a:ext cx="1737360" cy="365760"/>
          </a:xfrm>
          <a:prstGeom prst="rect">
            <a:avLst/>
          </a:prstGeom>
          <a:solidFill>
            <a:srgbClr val="A9D566"/>
          </a:solidFill>
          <a:ln w="28575">
            <a:solidFill>
              <a:srgbClr val="A9D5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General Tips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9" name="Pentagon 18"/>
          <p:cNvSpPr/>
          <p:nvPr/>
        </p:nvSpPr>
        <p:spPr>
          <a:xfrm>
            <a:off x="249382" y="1885950"/>
            <a:ext cx="5760720" cy="640080"/>
          </a:xfrm>
          <a:prstGeom prst="homePlate">
            <a:avLst/>
          </a:prstGeom>
          <a:solidFill>
            <a:srgbClr val="A9D5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i="1" dirty="0" smtClean="0"/>
              <a:t>Respectful</a:t>
            </a:r>
            <a:r>
              <a:rPr lang="en-US" sz="2400" dirty="0" smtClean="0"/>
              <a:t> yet Relaxed</a:t>
            </a:r>
            <a:endParaRPr lang="en-US" sz="2400" b="1" i="1" dirty="0"/>
          </a:p>
        </p:txBody>
      </p:sp>
      <p:sp>
        <p:nvSpPr>
          <p:cNvPr id="20" name="Pentagon 19"/>
          <p:cNvSpPr/>
          <p:nvPr/>
        </p:nvSpPr>
        <p:spPr>
          <a:xfrm>
            <a:off x="249382" y="3066532"/>
            <a:ext cx="5760720" cy="640080"/>
          </a:xfrm>
          <a:prstGeom prst="homePlate">
            <a:avLst/>
          </a:prstGeom>
          <a:solidFill>
            <a:srgbClr val="86B53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i="1" dirty="0" smtClean="0"/>
              <a:t>Confident</a:t>
            </a:r>
            <a:r>
              <a:rPr lang="en-US" sz="2400" dirty="0" smtClean="0"/>
              <a:t> but not Arrogant</a:t>
            </a:r>
            <a:endParaRPr lang="en-US" sz="2400" dirty="0"/>
          </a:p>
        </p:txBody>
      </p:sp>
      <p:sp>
        <p:nvSpPr>
          <p:cNvPr id="21" name="Pentagon 20"/>
          <p:cNvSpPr/>
          <p:nvPr/>
        </p:nvSpPr>
        <p:spPr>
          <a:xfrm>
            <a:off x="249382" y="4247114"/>
            <a:ext cx="5760720" cy="640080"/>
          </a:xfrm>
          <a:prstGeom prst="homePlate">
            <a:avLst/>
          </a:prstGeom>
          <a:solidFill>
            <a:srgbClr val="729C5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i="1" dirty="0" smtClean="0"/>
              <a:t>Conversational</a:t>
            </a:r>
            <a:r>
              <a:rPr lang="en-US" sz="2400" dirty="0" smtClean="0"/>
              <a:t>, Personable Interview</a:t>
            </a:r>
            <a:endParaRPr lang="en-US" sz="2400" dirty="0"/>
          </a:p>
        </p:txBody>
      </p:sp>
      <p:sp>
        <p:nvSpPr>
          <p:cNvPr id="22" name="Rectangle 21"/>
          <p:cNvSpPr/>
          <p:nvPr/>
        </p:nvSpPr>
        <p:spPr>
          <a:xfrm>
            <a:off x="6378893" y="1794510"/>
            <a:ext cx="5574810" cy="822960"/>
          </a:xfrm>
          <a:prstGeom prst="rect">
            <a:avLst/>
          </a:prstGeom>
          <a:solidFill>
            <a:schemeClr val="bg1"/>
          </a:solidFill>
          <a:ln w="38100">
            <a:solidFill>
              <a:srgbClr val="A9D5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smtClean="0">
                <a:solidFill>
                  <a:schemeClr val="tx1"/>
                </a:solidFill>
              </a:rPr>
              <a:t>Portray that you are willing to learn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6378893" y="2975092"/>
            <a:ext cx="5574810" cy="822960"/>
          </a:xfrm>
          <a:prstGeom prst="rect">
            <a:avLst/>
          </a:prstGeom>
          <a:solidFill>
            <a:schemeClr val="bg1"/>
          </a:solidFill>
          <a:ln w="38100">
            <a:solidFill>
              <a:srgbClr val="86B53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smtClean="0">
                <a:solidFill>
                  <a:schemeClr val="tx1"/>
                </a:solidFill>
              </a:rPr>
              <a:t>No matter how qualified, you are still an unproven entry-level candidate - act like it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6378893" y="4155674"/>
            <a:ext cx="5574810" cy="822960"/>
          </a:xfrm>
          <a:prstGeom prst="rect">
            <a:avLst/>
          </a:prstGeom>
          <a:solidFill>
            <a:schemeClr val="bg1"/>
          </a:solidFill>
          <a:ln w="38100">
            <a:solidFill>
              <a:srgbClr val="729C5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smtClean="0">
                <a:solidFill>
                  <a:schemeClr val="tx1"/>
                </a:solidFill>
              </a:rPr>
              <a:t>“Would I want to work with this person?”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3429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Interview Tips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249383" y="6372225"/>
            <a:ext cx="1737360" cy="365760"/>
          </a:xfrm>
          <a:prstGeom prst="rect">
            <a:avLst/>
          </a:prstGeom>
          <a:solidFill>
            <a:schemeClr val="bg1"/>
          </a:solidFill>
          <a:ln w="28575">
            <a:solidFill>
              <a:srgbClr val="A9D5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Career Fair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063906" y="6372225"/>
            <a:ext cx="1737360" cy="365760"/>
          </a:xfrm>
          <a:prstGeom prst="rect">
            <a:avLst/>
          </a:prstGeom>
          <a:solidFill>
            <a:schemeClr val="bg1"/>
          </a:solidFill>
          <a:ln w="28575">
            <a:solidFill>
              <a:srgbClr val="A9D5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Prep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878429" y="6372225"/>
            <a:ext cx="1737360" cy="365760"/>
          </a:xfrm>
          <a:prstGeom prst="rect">
            <a:avLst/>
          </a:prstGeom>
          <a:solidFill>
            <a:schemeClr val="bg1"/>
          </a:solidFill>
          <a:ln w="28575">
            <a:solidFill>
              <a:srgbClr val="A9D5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Breakdown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692952" y="6372225"/>
            <a:ext cx="1737360" cy="365760"/>
          </a:xfrm>
          <a:prstGeom prst="rect">
            <a:avLst/>
          </a:prstGeom>
          <a:solidFill>
            <a:srgbClr val="A9D566"/>
          </a:solidFill>
          <a:ln w="28575">
            <a:solidFill>
              <a:srgbClr val="A9D5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General Tips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 flipH="1">
            <a:off x="1195539" y="1452696"/>
            <a:ext cx="4297680" cy="4389120"/>
          </a:xfrm>
          <a:prstGeom prst="rect">
            <a:avLst/>
          </a:prstGeom>
          <a:solidFill>
            <a:schemeClr val="bg1"/>
          </a:solidFill>
          <a:ln w="28575">
            <a:solidFill>
              <a:srgbClr val="A9D5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rIns="45720" rtlCol="0" anchor="t" anchorCtr="0"/>
          <a:lstStyle/>
          <a:p>
            <a:pPr marL="342900" indent="-342900">
              <a:buFont typeface="Arial" charset="0"/>
              <a:buChar char="•"/>
            </a:pPr>
            <a:endParaRPr lang="en-US" sz="2400" dirty="0" smtClean="0">
              <a:solidFill>
                <a:schemeClr val="tx1"/>
              </a:solidFill>
              <a:latin typeface="Calibri" charset="0"/>
              <a:ea typeface="Calibri" charset="0"/>
              <a:cs typeface="Calibri" charset="0"/>
            </a:endParaRPr>
          </a:p>
          <a:p>
            <a:pPr marL="342900" indent="-342900">
              <a:buFont typeface="Arial" charset="0"/>
              <a:buChar char="•"/>
            </a:pPr>
            <a:r>
              <a:rPr lang="en-US" sz="2400" dirty="0" smtClean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Do</a:t>
            </a:r>
            <a:r>
              <a:rPr lang="en-US" sz="2400" b="1" i="1" dirty="0" smtClean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 pause</a:t>
            </a:r>
            <a:r>
              <a:rPr lang="en-US" sz="2400" dirty="0" smtClean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 to collect your thoughts 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400" dirty="0" smtClean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Do</a:t>
            </a:r>
            <a:r>
              <a:rPr lang="en-US" sz="2400" b="1" i="1" dirty="0" smtClean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give </a:t>
            </a:r>
            <a:r>
              <a:rPr lang="en-US" sz="2400" b="1" i="1" dirty="0" smtClean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concise</a:t>
            </a:r>
            <a:r>
              <a:rPr lang="en-US" sz="2400" dirty="0" smtClean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 &amp; </a:t>
            </a:r>
            <a:r>
              <a:rPr lang="en-US" sz="2400" b="1" i="1" dirty="0" smtClean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detailed</a:t>
            </a:r>
            <a:r>
              <a:rPr lang="en-US" sz="2400" dirty="0" smtClean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 answers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400" dirty="0" smtClean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Do ask good questions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400" dirty="0" smtClean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Do </a:t>
            </a:r>
            <a:r>
              <a:rPr lang="en-US" sz="2400" b="1" i="1" dirty="0" smtClean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practice</a:t>
            </a:r>
            <a:r>
              <a:rPr lang="en-US" sz="2400" dirty="0" smtClean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 (mock interviews)</a:t>
            </a:r>
          </a:p>
        </p:txBody>
      </p:sp>
      <p:sp>
        <p:nvSpPr>
          <p:cNvPr id="12" name="Right Triangle 11"/>
          <p:cNvSpPr/>
          <p:nvPr/>
        </p:nvSpPr>
        <p:spPr>
          <a:xfrm flipH="1">
            <a:off x="1195539" y="4470216"/>
            <a:ext cx="4297680" cy="1371600"/>
          </a:xfrm>
          <a:prstGeom prst="rtTriangle">
            <a:avLst/>
          </a:prstGeom>
          <a:solidFill>
            <a:srgbClr val="A9D566"/>
          </a:solidFill>
          <a:ln>
            <a:solidFill>
              <a:srgbClr val="A9D5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2800" b="1" dirty="0" smtClean="0"/>
              <a:t>Do’s</a:t>
            </a:r>
            <a:endParaRPr lang="en-US" sz="2800" b="1" dirty="0"/>
          </a:p>
        </p:txBody>
      </p:sp>
      <p:sp>
        <p:nvSpPr>
          <p:cNvPr id="13" name="Rectangle 12"/>
          <p:cNvSpPr/>
          <p:nvPr/>
        </p:nvSpPr>
        <p:spPr>
          <a:xfrm flipH="1">
            <a:off x="6679596" y="1452696"/>
            <a:ext cx="4297680" cy="4389120"/>
          </a:xfrm>
          <a:prstGeom prst="rect">
            <a:avLst/>
          </a:prstGeom>
          <a:solidFill>
            <a:schemeClr val="bg1"/>
          </a:solidFill>
          <a:ln w="28575">
            <a:solidFill>
              <a:srgbClr val="729C5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rIns="45720" rtlCol="0" anchor="t" anchorCtr="0"/>
          <a:lstStyle/>
          <a:p>
            <a:pPr marL="342900" indent="-342900">
              <a:buFont typeface="Arial" charset="0"/>
              <a:buChar char="•"/>
            </a:pPr>
            <a:endParaRPr lang="en-US" sz="2400" dirty="0" smtClean="0">
              <a:solidFill>
                <a:schemeClr val="tx1"/>
              </a:solidFill>
              <a:latin typeface="Calibri" charset="0"/>
              <a:ea typeface="Calibri" charset="0"/>
              <a:cs typeface="Calibri" charset="0"/>
            </a:endParaRPr>
          </a:p>
          <a:p>
            <a:pPr marL="457200" indent="-457200">
              <a:buFont typeface="Arial" charset="0"/>
              <a:buChar char="•"/>
            </a:pPr>
            <a:r>
              <a:rPr lang="en-US" sz="2400" dirty="0" smtClean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Do </a:t>
            </a:r>
            <a:r>
              <a:rPr lang="en-US" sz="2400" i="1" dirty="0" smtClean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not</a:t>
            </a:r>
            <a:r>
              <a:rPr lang="en-US" sz="2400" dirty="0" smtClean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 ramble</a:t>
            </a:r>
          </a:p>
          <a:p>
            <a:pPr marL="457200" indent="-457200">
              <a:buFont typeface="Arial" charset="0"/>
              <a:buChar char="•"/>
            </a:pPr>
            <a:r>
              <a:rPr lang="en-US" sz="2400" dirty="0" smtClean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Do </a:t>
            </a:r>
            <a:r>
              <a:rPr lang="en-US" sz="2400" i="1" dirty="0" smtClean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not</a:t>
            </a:r>
            <a:r>
              <a:rPr lang="en-US" sz="2400" dirty="0" smtClean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 complain or make excuses</a:t>
            </a:r>
          </a:p>
          <a:p>
            <a:pPr marL="457200" indent="-457200">
              <a:buFont typeface="Arial" charset="0"/>
              <a:buChar char="•"/>
            </a:pPr>
            <a:r>
              <a:rPr lang="en-US" sz="2400" dirty="0" smtClean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Do </a:t>
            </a:r>
            <a:r>
              <a:rPr lang="en-US" sz="2400" i="1" dirty="0" smtClean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not</a:t>
            </a:r>
            <a:r>
              <a:rPr lang="en-US" sz="2400" dirty="0" smtClean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 speak negatively</a:t>
            </a:r>
          </a:p>
          <a:p>
            <a:pPr marL="457200" indent="-457200">
              <a:buFont typeface="Arial" charset="0"/>
              <a:buChar char="•"/>
            </a:pPr>
            <a:r>
              <a:rPr lang="en-US" sz="2400" dirty="0" smtClean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Do </a:t>
            </a:r>
            <a:r>
              <a:rPr lang="en-US" sz="2400" i="1" dirty="0" smtClean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not</a:t>
            </a:r>
            <a:r>
              <a:rPr lang="en-US" sz="2400" dirty="0" smtClean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 fret if one or two questions don’t go well</a:t>
            </a:r>
          </a:p>
        </p:txBody>
      </p:sp>
      <p:sp>
        <p:nvSpPr>
          <p:cNvPr id="14" name="Right Triangle 13"/>
          <p:cNvSpPr/>
          <p:nvPr/>
        </p:nvSpPr>
        <p:spPr>
          <a:xfrm flipH="1">
            <a:off x="6679596" y="4470216"/>
            <a:ext cx="4297680" cy="1371600"/>
          </a:xfrm>
          <a:prstGeom prst="rtTriangle">
            <a:avLst/>
          </a:prstGeom>
          <a:solidFill>
            <a:srgbClr val="729C53"/>
          </a:solidFill>
          <a:ln>
            <a:solidFill>
              <a:srgbClr val="729C5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2800" b="1" dirty="0" smtClean="0"/>
              <a:t>Don’ts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633444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 Follow-Up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249383" y="6372225"/>
            <a:ext cx="1737360" cy="365760"/>
          </a:xfrm>
          <a:prstGeom prst="rect">
            <a:avLst/>
          </a:prstGeom>
          <a:solidFill>
            <a:schemeClr val="bg1"/>
          </a:solidFill>
          <a:ln w="28575">
            <a:solidFill>
              <a:srgbClr val="A9D5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Career Fair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063906" y="6372225"/>
            <a:ext cx="1737360" cy="365760"/>
          </a:xfrm>
          <a:prstGeom prst="rect">
            <a:avLst/>
          </a:prstGeom>
          <a:solidFill>
            <a:schemeClr val="bg1"/>
          </a:solidFill>
          <a:ln w="28575">
            <a:solidFill>
              <a:srgbClr val="A9D5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Prep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878429" y="6372225"/>
            <a:ext cx="1737360" cy="365760"/>
          </a:xfrm>
          <a:prstGeom prst="rect">
            <a:avLst/>
          </a:prstGeom>
          <a:solidFill>
            <a:schemeClr val="bg1"/>
          </a:solidFill>
          <a:ln w="28575">
            <a:solidFill>
              <a:srgbClr val="A9D5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Breakdown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692952" y="6372225"/>
            <a:ext cx="1737360" cy="365760"/>
          </a:xfrm>
          <a:prstGeom prst="rect">
            <a:avLst/>
          </a:prstGeom>
          <a:solidFill>
            <a:srgbClr val="A9D566"/>
          </a:solidFill>
          <a:ln w="28575">
            <a:solidFill>
              <a:srgbClr val="A9D5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General Tips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7" name="Chevron 6"/>
          <p:cNvSpPr/>
          <p:nvPr/>
        </p:nvSpPr>
        <p:spPr>
          <a:xfrm>
            <a:off x="843743" y="1560866"/>
            <a:ext cx="10515600" cy="548640"/>
          </a:xfrm>
          <a:prstGeom prst="chevron">
            <a:avLst/>
          </a:prstGeom>
          <a:solidFill>
            <a:srgbClr val="DEEDC0"/>
          </a:solidFill>
          <a:ln>
            <a:solidFill>
              <a:srgbClr val="DEED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Send a thank-you note/email to everyone who interviewed you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8" name="Chevron 7"/>
          <p:cNvSpPr/>
          <p:nvPr/>
        </p:nvSpPr>
        <p:spPr>
          <a:xfrm>
            <a:off x="843743" y="2588022"/>
            <a:ext cx="10515600" cy="548640"/>
          </a:xfrm>
          <a:prstGeom prst="chevron">
            <a:avLst/>
          </a:prstGeom>
          <a:solidFill>
            <a:srgbClr val="A9D566"/>
          </a:solidFill>
          <a:ln>
            <a:solidFill>
              <a:srgbClr val="A9D5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Remember to get </a:t>
            </a:r>
            <a:r>
              <a:rPr lang="en-US" sz="2400" b="1" i="1" dirty="0" smtClean="0">
                <a:solidFill>
                  <a:schemeClr val="tx1"/>
                </a:solidFill>
              </a:rPr>
              <a:t>contact information</a:t>
            </a:r>
            <a:endParaRPr lang="en-US" sz="2400" b="1" i="1" dirty="0">
              <a:solidFill>
                <a:schemeClr val="tx1"/>
              </a:solidFill>
            </a:endParaRPr>
          </a:p>
        </p:txBody>
      </p:sp>
      <p:sp>
        <p:nvSpPr>
          <p:cNvPr id="9" name="Chevron 8"/>
          <p:cNvSpPr/>
          <p:nvPr/>
        </p:nvSpPr>
        <p:spPr>
          <a:xfrm>
            <a:off x="843743" y="3615178"/>
            <a:ext cx="10515600" cy="548640"/>
          </a:xfrm>
          <a:prstGeom prst="chevron">
            <a:avLst/>
          </a:prstGeom>
          <a:solidFill>
            <a:srgbClr val="86B539"/>
          </a:solidFill>
          <a:ln>
            <a:solidFill>
              <a:srgbClr val="86B53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i="1" dirty="0" smtClean="0">
                <a:solidFill>
                  <a:schemeClr val="tx1"/>
                </a:solidFill>
              </a:rPr>
              <a:t>Personalize</a:t>
            </a:r>
            <a:r>
              <a:rPr lang="en-US" sz="2400" dirty="0" smtClean="0">
                <a:solidFill>
                  <a:schemeClr val="tx1"/>
                </a:solidFill>
              </a:rPr>
              <a:t> responses – Recruiters can spot canned responses</a:t>
            </a:r>
            <a:endParaRPr lang="en-US" sz="2400" b="1" i="1" dirty="0">
              <a:solidFill>
                <a:schemeClr val="tx1"/>
              </a:solidFill>
            </a:endParaRPr>
          </a:p>
        </p:txBody>
      </p:sp>
      <p:sp>
        <p:nvSpPr>
          <p:cNvPr id="10" name="Chevron 9"/>
          <p:cNvSpPr/>
          <p:nvPr/>
        </p:nvSpPr>
        <p:spPr>
          <a:xfrm>
            <a:off x="843743" y="4642334"/>
            <a:ext cx="10515600" cy="548640"/>
          </a:xfrm>
          <a:prstGeom prst="chevron">
            <a:avLst/>
          </a:prstGeom>
          <a:solidFill>
            <a:srgbClr val="729C53"/>
          </a:solidFill>
          <a:ln>
            <a:solidFill>
              <a:srgbClr val="729C5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i="1" dirty="0" smtClean="0">
                <a:solidFill>
                  <a:schemeClr val="tx1"/>
                </a:solidFill>
              </a:rPr>
              <a:t>Be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b="1" i="1" dirty="0" smtClean="0">
                <a:solidFill>
                  <a:schemeClr val="tx1"/>
                </a:solidFill>
              </a:rPr>
              <a:t>concise</a:t>
            </a:r>
            <a:r>
              <a:rPr lang="en-US" sz="2400" dirty="0" smtClean="0">
                <a:solidFill>
                  <a:schemeClr val="tx1"/>
                </a:solidFill>
              </a:rPr>
              <a:t> – Recruiters are busy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7340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FAQs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249383" y="6372225"/>
            <a:ext cx="1737360" cy="365760"/>
          </a:xfrm>
          <a:prstGeom prst="rect">
            <a:avLst/>
          </a:prstGeom>
          <a:solidFill>
            <a:schemeClr val="bg1"/>
          </a:solidFill>
          <a:ln w="28575">
            <a:solidFill>
              <a:srgbClr val="A9D5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Career Fair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063906" y="6372225"/>
            <a:ext cx="1737360" cy="365760"/>
          </a:xfrm>
          <a:prstGeom prst="rect">
            <a:avLst/>
          </a:prstGeom>
          <a:solidFill>
            <a:schemeClr val="bg1"/>
          </a:solidFill>
          <a:ln w="28575">
            <a:solidFill>
              <a:srgbClr val="A9D5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Prep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878429" y="6372225"/>
            <a:ext cx="1737360" cy="365760"/>
          </a:xfrm>
          <a:prstGeom prst="rect">
            <a:avLst/>
          </a:prstGeom>
          <a:solidFill>
            <a:schemeClr val="bg1"/>
          </a:solidFill>
          <a:ln w="28575">
            <a:solidFill>
              <a:srgbClr val="A9D5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Breakdown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692952" y="6372225"/>
            <a:ext cx="1737360" cy="365760"/>
          </a:xfrm>
          <a:prstGeom prst="rect">
            <a:avLst/>
          </a:prstGeom>
          <a:solidFill>
            <a:srgbClr val="A9D566"/>
          </a:solidFill>
          <a:ln w="28575">
            <a:solidFill>
              <a:srgbClr val="A9D5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General Tips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81000" y="1409617"/>
            <a:ext cx="11430000" cy="1097280"/>
          </a:xfrm>
          <a:prstGeom prst="rect">
            <a:avLst/>
          </a:prstGeom>
          <a:solidFill>
            <a:srgbClr val="002352"/>
          </a:solidFill>
          <a:ln w="38100">
            <a:solidFill>
              <a:srgbClr val="00235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rtlCol="0" anchor="ctr"/>
          <a:lstStyle/>
          <a:p>
            <a:pPr algn="ctr"/>
            <a:r>
              <a:rPr lang="en-US" sz="2400" b="1" dirty="0" smtClean="0"/>
              <a:t>If I already received/accepted an interview with my dream company, should I cancel a second round interview with another company?</a:t>
            </a:r>
          </a:p>
        </p:txBody>
      </p:sp>
      <p:sp>
        <p:nvSpPr>
          <p:cNvPr id="9" name="Rectangle 8"/>
          <p:cNvSpPr/>
          <p:nvPr/>
        </p:nvSpPr>
        <p:spPr>
          <a:xfrm>
            <a:off x="1066800" y="2988258"/>
            <a:ext cx="10058400" cy="2473286"/>
          </a:xfrm>
          <a:prstGeom prst="rect">
            <a:avLst/>
          </a:prstGeom>
          <a:solidFill>
            <a:schemeClr val="bg1"/>
          </a:solidFill>
          <a:ln w="38100">
            <a:solidFill>
              <a:srgbClr val="00235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rtlCol="0" anchor="ctr"/>
          <a:lstStyle/>
          <a:p>
            <a:pPr lvl="1"/>
            <a:r>
              <a:rPr lang="en-US" sz="2400" dirty="0" smtClean="0">
                <a:solidFill>
                  <a:schemeClr val="tx1"/>
                </a:solidFill>
              </a:rPr>
              <a:t>We asked many recruiters, and in general, they responded that you should respectfully cancel a second round interview if you’ve already accepted somewhere else, but you should still attend (and show interest in) an interview if you have not accepted elsewhere. Who knows – maybe you’ll end up loving this company after all!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8030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Recap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249383" y="6372225"/>
            <a:ext cx="1737360" cy="365760"/>
          </a:xfrm>
          <a:prstGeom prst="rect">
            <a:avLst/>
          </a:prstGeom>
          <a:solidFill>
            <a:schemeClr val="bg1"/>
          </a:solidFill>
          <a:ln w="28575">
            <a:solidFill>
              <a:srgbClr val="A9D5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Career Fair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063906" y="6372225"/>
            <a:ext cx="1737360" cy="365760"/>
          </a:xfrm>
          <a:prstGeom prst="rect">
            <a:avLst/>
          </a:prstGeom>
          <a:solidFill>
            <a:schemeClr val="bg1"/>
          </a:solidFill>
          <a:ln w="28575">
            <a:solidFill>
              <a:srgbClr val="A9D5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Prep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878429" y="6372225"/>
            <a:ext cx="1737360" cy="365760"/>
          </a:xfrm>
          <a:prstGeom prst="rect">
            <a:avLst/>
          </a:prstGeom>
          <a:solidFill>
            <a:schemeClr val="bg1"/>
          </a:solidFill>
          <a:ln w="28575">
            <a:solidFill>
              <a:srgbClr val="A9D5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Breakdown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692952" y="6372225"/>
            <a:ext cx="1737360" cy="365760"/>
          </a:xfrm>
          <a:prstGeom prst="rect">
            <a:avLst/>
          </a:prstGeom>
          <a:solidFill>
            <a:srgbClr val="A9D566"/>
          </a:solidFill>
          <a:ln w="28575">
            <a:solidFill>
              <a:srgbClr val="A9D5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General Tips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 flipH="1">
            <a:off x="249381" y="1776153"/>
            <a:ext cx="5760720" cy="457200"/>
          </a:xfrm>
          <a:prstGeom prst="rect">
            <a:avLst/>
          </a:prstGeom>
          <a:solidFill>
            <a:srgbClr val="DEEDC0"/>
          </a:solidFill>
          <a:ln w="28575">
            <a:solidFill>
              <a:srgbClr val="DEED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Communication Skills/Personality/Leadership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 flipH="1">
            <a:off x="6192980" y="1776153"/>
            <a:ext cx="5760720" cy="457200"/>
          </a:xfrm>
          <a:prstGeom prst="rect">
            <a:avLst/>
          </a:prstGeom>
          <a:solidFill>
            <a:srgbClr val="A9D566"/>
          </a:solidFill>
          <a:ln w="28575">
            <a:solidFill>
              <a:srgbClr val="A9D5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Dedication to Actuarial Career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 flipH="1">
            <a:off x="6192980" y="3998309"/>
            <a:ext cx="5760720" cy="457200"/>
          </a:xfrm>
          <a:prstGeom prst="rect">
            <a:avLst/>
          </a:prstGeom>
          <a:solidFill>
            <a:srgbClr val="729C53"/>
          </a:solidFill>
          <a:ln w="28575">
            <a:solidFill>
              <a:srgbClr val="729C5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300" dirty="0" smtClean="0">
                <a:solidFill>
                  <a:schemeClr val="bg1"/>
                </a:solidFill>
              </a:rPr>
              <a:t>Time Management (Work-Exam-Life Balance)</a:t>
            </a:r>
            <a:endParaRPr lang="en-US" sz="2300" dirty="0">
              <a:solidFill>
                <a:schemeClr val="bg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 flipH="1">
            <a:off x="249381" y="3998309"/>
            <a:ext cx="5760720" cy="457200"/>
          </a:xfrm>
          <a:prstGeom prst="rect">
            <a:avLst/>
          </a:prstGeom>
          <a:solidFill>
            <a:srgbClr val="86B539"/>
          </a:solidFill>
          <a:ln w="28575">
            <a:solidFill>
              <a:srgbClr val="86B53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Technical Skills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 flipH="1">
            <a:off x="249381" y="1105714"/>
            <a:ext cx="11704320" cy="518087"/>
          </a:xfrm>
          <a:prstGeom prst="rect">
            <a:avLst/>
          </a:prstGeom>
          <a:solidFill>
            <a:srgbClr val="002352"/>
          </a:solidFill>
          <a:ln w="28575">
            <a:solidFill>
              <a:srgbClr val="00235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Evaluate Fit: Are you right for them? Are they right for you?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 flipH="1">
            <a:off x="249380" y="2367237"/>
            <a:ext cx="5760720" cy="1463040"/>
          </a:xfrm>
          <a:prstGeom prst="rect">
            <a:avLst/>
          </a:prstGeom>
          <a:solidFill>
            <a:schemeClr val="bg1"/>
          </a:solidFill>
          <a:ln w="28575">
            <a:solidFill>
              <a:srgbClr val="DEED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rtlCol="0" anchor="ctr"/>
          <a:lstStyle/>
          <a:p>
            <a:pPr marL="342900" indent="-342900">
              <a:buFont typeface="Arial" charset="0"/>
              <a:buChar char="•"/>
            </a:pPr>
            <a:r>
              <a:rPr lang="en-US" sz="2400" dirty="0" err="1" smtClean="0">
                <a:solidFill>
                  <a:schemeClr val="tx1"/>
                </a:solidFill>
              </a:rPr>
              <a:t>Extracurriculars</a:t>
            </a:r>
            <a:r>
              <a:rPr lang="en-US" sz="2400" dirty="0" smtClean="0">
                <a:solidFill>
                  <a:schemeClr val="tx1"/>
                </a:solidFill>
              </a:rPr>
              <a:t> (Transferrable skills)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Leadership Skills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 flipH="1">
            <a:off x="6192980" y="2357811"/>
            <a:ext cx="5760720" cy="1463040"/>
          </a:xfrm>
          <a:prstGeom prst="rect">
            <a:avLst/>
          </a:prstGeom>
          <a:solidFill>
            <a:schemeClr val="bg1"/>
          </a:solidFill>
          <a:ln w="28575">
            <a:solidFill>
              <a:srgbClr val="A9D5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rtlCol="0" anchor="ctr"/>
          <a:lstStyle/>
          <a:p>
            <a:pPr marL="342900" indent="-342900">
              <a:buFont typeface="Arial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“What made you want to be an actuary?”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Prior Internships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Attempted Exams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Major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 flipH="1">
            <a:off x="249380" y="4577576"/>
            <a:ext cx="5760720" cy="1097280"/>
          </a:xfrm>
          <a:prstGeom prst="rect">
            <a:avLst/>
          </a:prstGeom>
          <a:solidFill>
            <a:schemeClr val="bg1"/>
          </a:solidFill>
          <a:ln w="28575">
            <a:solidFill>
              <a:srgbClr val="86B53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rtlCol="0" anchor="ctr"/>
          <a:lstStyle/>
          <a:p>
            <a:pPr marL="342900" indent="-342900">
              <a:buFont typeface="Arial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Passed Exams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GPA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MS Excel, MS Access, VBA, coding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 flipH="1">
            <a:off x="6192980" y="4568150"/>
            <a:ext cx="5760720" cy="1097280"/>
          </a:xfrm>
          <a:prstGeom prst="rect">
            <a:avLst/>
          </a:prstGeom>
          <a:solidFill>
            <a:schemeClr val="bg1"/>
          </a:solidFill>
          <a:ln w="28575">
            <a:solidFill>
              <a:srgbClr val="729C5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rtlCol="0" anchor="ctr"/>
          <a:lstStyle/>
          <a:p>
            <a:pPr marL="342900" indent="-342900">
              <a:buFont typeface="Arial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Responsibilities outside of classroom (work, </a:t>
            </a:r>
            <a:r>
              <a:rPr lang="en-US" sz="2400" dirty="0" err="1" smtClean="0">
                <a:solidFill>
                  <a:schemeClr val="tx1"/>
                </a:solidFill>
              </a:rPr>
              <a:t>extracurriculars</a:t>
            </a:r>
            <a:r>
              <a:rPr lang="en-US" sz="2400" dirty="0" smtClean="0">
                <a:solidFill>
                  <a:schemeClr val="tx1"/>
                </a:solidFill>
              </a:rPr>
              <a:t>)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1179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Mock Interview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249383" y="6372225"/>
            <a:ext cx="1737360" cy="365760"/>
          </a:xfrm>
          <a:prstGeom prst="rect">
            <a:avLst/>
          </a:prstGeom>
          <a:solidFill>
            <a:schemeClr val="bg1"/>
          </a:solidFill>
          <a:ln w="28575">
            <a:solidFill>
              <a:srgbClr val="A9D5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Career Fair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063906" y="6372225"/>
            <a:ext cx="1737360" cy="365760"/>
          </a:xfrm>
          <a:prstGeom prst="rect">
            <a:avLst/>
          </a:prstGeom>
          <a:solidFill>
            <a:schemeClr val="bg1"/>
          </a:solidFill>
          <a:ln w="28575">
            <a:solidFill>
              <a:srgbClr val="A9D5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Prep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878429" y="6372225"/>
            <a:ext cx="1737360" cy="365760"/>
          </a:xfrm>
          <a:prstGeom prst="rect">
            <a:avLst/>
          </a:prstGeom>
          <a:solidFill>
            <a:schemeClr val="bg1"/>
          </a:solidFill>
          <a:ln w="28575">
            <a:solidFill>
              <a:srgbClr val="A9D5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Breakdown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692952" y="6372225"/>
            <a:ext cx="1737360" cy="365760"/>
          </a:xfrm>
          <a:prstGeom prst="rect">
            <a:avLst/>
          </a:prstGeom>
          <a:solidFill>
            <a:srgbClr val="A9D566"/>
          </a:solidFill>
          <a:ln w="28575">
            <a:solidFill>
              <a:srgbClr val="A9D5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General Tips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49383" y="1674674"/>
            <a:ext cx="1093059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buFont typeface="Arial" charset="0"/>
              <a:buChar char="•"/>
            </a:pPr>
            <a:r>
              <a:rPr lang="en-US" sz="3600" dirty="0" smtClean="0">
                <a:latin typeface="Calibri" charset="0"/>
                <a:ea typeface="Calibri" charset="0"/>
                <a:cs typeface="Calibri" charset="0"/>
              </a:rPr>
              <a:t>Each exec member is a company</a:t>
            </a:r>
          </a:p>
          <a:p>
            <a:pPr marL="571500" indent="-571500">
              <a:buFont typeface="Arial" charset="0"/>
              <a:buChar char="•"/>
            </a:pPr>
            <a:r>
              <a:rPr lang="en-US" sz="3600" dirty="0" smtClean="0">
                <a:latin typeface="Calibri" charset="0"/>
                <a:ea typeface="Calibri" charset="0"/>
                <a:cs typeface="Calibri" charset="0"/>
              </a:rPr>
              <a:t>Prepare your 30 sec. pitch</a:t>
            </a:r>
          </a:p>
          <a:p>
            <a:pPr marL="571500" indent="-571500">
              <a:buFont typeface="Arial" charset="0"/>
              <a:buChar char="•"/>
            </a:pPr>
            <a:r>
              <a:rPr lang="en-US" sz="3600" dirty="0" smtClean="0">
                <a:latin typeface="Calibri" charset="0"/>
                <a:ea typeface="Calibri" charset="0"/>
                <a:cs typeface="Calibri" charset="0"/>
              </a:rPr>
              <a:t>Answer 1 traditional, behavioral, or analytical question</a:t>
            </a:r>
            <a:endParaRPr lang="en-US" sz="3600" dirty="0">
              <a:latin typeface="Calibri" charset="0"/>
              <a:ea typeface="Calibri" charset="0"/>
              <a:cs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2696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336431" y="2901890"/>
            <a:ext cx="6228148" cy="943061"/>
          </a:xfrm>
        </p:spPr>
        <p:txBody>
          <a:bodyPr>
            <a:normAutofit/>
          </a:bodyPr>
          <a:lstStyle/>
          <a:p>
            <a:r>
              <a:rPr lang="en-US" b="1" dirty="0" smtClean="0"/>
              <a:t>Questions?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74285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Rounded Rectangle 2"/>
          <p:cNvSpPr/>
          <p:nvPr/>
        </p:nvSpPr>
        <p:spPr>
          <a:xfrm>
            <a:off x="1688774" y="5154898"/>
            <a:ext cx="6492240" cy="685800"/>
          </a:xfrm>
          <a:prstGeom prst="roundRect">
            <a:avLst/>
          </a:prstGeom>
          <a:noFill/>
          <a:ln w="28575">
            <a:solidFill>
              <a:srgbClr val="00235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>
                <a:solidFill>
                  <a:schemeClr val="tx1"/>
                </a:solidFill>
              </a:rPr>
              <a:t>       </a:t>
            </a:r>
            <a:r>
              <a:rPr lang="en-US" sz="3200" dirty="0" smtClean="0">
                <a:solidFill>
                  <a:schemeClr val="tx1"/>
                </a:solidFill>
              </a:rPr>
              <a:t>Professionalism &amp; General Tips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1688774" y="3931993"/>
            <a:ext cx="6492240" cy="685800"/>
          </a:xfrm>
          <a:prstGeom prst="roundRect">
            <a:avLst/>
          </a:prstGeom>
          <a:noFill/>
          <a:ln w="28575">
            <a:solidFill>
              <a:srgbClr val="00235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>
                <a:solidFill>
                  <a:schemeClr val="tx1"/>
                </a:solidFill>
              </a:rPr>
              <a:t>       </a:t>
            </a:r>
            <a:r>
              <a:rPr lang="en-US" sz="3200" dirty="0" smtClean="0">
                <a:solidFill>
                  <a:schemeClr val="tx1"/>
                </a:solidFill>
              </a:rPr>
              <a:t>Interview Breakdown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1688774" y="2723376"/>
            <a:ext cx="6492240" cy="685800"/>
          </a:xfrm>
          <a:prstGeom prst="roundRect">
            <a:avLst/>
          </a:prstGeom>
          <a:noFill/>
          <a:ln w="28575">
            <a:solidFill>
              <a:srgbClr val="00235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>
                <a:solidFill>
                  <a:schemeClr val="tx1"/>
                </a:solidFill>
              </a:rPr>
              <a:t>       </a:t>
            </a:r>
            <a:r>
              <a:rPr lang="en-US" sz="3200" dirty="0" smtClean="0">
                <a:solidFill>
                  <a:schemeClr val="tx1"/>
                </a:solidFill>
              </a:rPr>
              <a:t>Interview Prep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1688774" y="1520483"/>
            <a:ext cx="6583680" cy="685800"/>
          </a:xfrm>
          <a:prstGeom prst="roundRect">
            <a:avLst/>
          </a:prstGeom>
          <a:noFill/>
          <a:ln w="28575">
            <a:solidFill>
              <a:srgbClr val="00235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 smtClean="0">
                <a:solidFill>
                  <a:schemeClr val="tx1"/>
                </a:solidFill>
              </a:rPr>
              <a:t>       </a:t>
            </a:r>
            <a:r>
              <a:rPr lang="en-US" sz="3200" dirty="0" smtClean="0">
                <a:solidFill>
                  <a:schemeClr val="tx1"/>
                </a:solidFill>
                <a:ea typeface="Century" charset="0"/>
                <a:cs typeface="Century" charset="0"/>
              </a:rPr>
              <a:t>Career Fair Tips</a:t>
            </a:r>
            <a:endParaRPr lang="en-US" sz="3200" dirty="0">
              <a:solidFill>
                <a:schemeClr val="tx1"/>
              </a:solidFill>
              <a:ea typeface="Century" charset="0"/>
              <a:cs typeface="Century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1302107" y="1407306"/>
            <a:ext cx="914400" cy="914400"/>
          </a:xfrm>
          <a:prstGeom prst="ellipse">
            <a:avLst/>
          </a:prstGeom>
          <a:solidFill>
            <a:srgbClr val="0023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8699D5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1416407" y="1535875"/>
            <a:ext cx="685800" cy="685800"/>
          </a:xfrm>
          <a:prstGeom prst="ellipse">
            <a:avLst/>
          </a:prstGeom>
          <a:solidFill>
            <a:srgbClr val="A9D5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1531903" y="1634783"/>
            <a:ext cx="454807" cy="4572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1302107" y="2618805"/>
            <a:ext cx="914400" cy="914400"/>
          </a:xfrm>
          <a:prstGeom prst="ellipse">
            <a:avLst/>
          </a:prstGeom>
          <a:solidFill>
            <a:srgbClr val="0023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8699D5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1416407" y="2747374"/>
            <a:ext cx="685800" cy="685800"/>
          </a:xfrm>
          <a:prstGeom prst="ellipse">
            <a:avLst/>
          </a:prstGeom>
          <a:solidFill>
            <a:srgbClr val="A9D5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1531903" y="2846282"/>
            <a:ext cx="454807" cy="45720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1302107" y="3877038"/>
            <a:ext cx="914400" cy="914400"/>
          </a:xfrm>
          <a:prstGeom prst="ellipse">
            <a:avLst/>
          </a:prstGeom>
          <a:solidFill>
            <a:srgbClr val="0023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8699D5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1416407" y="4005607"/>
            <a:ext cx="685800" cy="685800"/>
          </a:xfrm>
          <a:prstGeom prst="ellipse">
            <a:avLst/>
          </a:prstGeom>
          <a:solidFill>
            <a:srgbClr val="A9D5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1531903" y="4104515"/>
            <a:ext cx="454807" cy="45720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1302107" y="5069565"/>
            <a:ext cx="914400" cy="914400"/>
          </a:xfrm>
          <a:prstGeom prst="ellipse">
            <a:avLst/>
          </a:prstGeom>
          <a:solidFill>
            <a:srgbClr val="0023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8699D5"/>
              </a:solidFill>
            </a:endParaRPr>
          </a:p>
        </p:txBody>
      </p:sp>
      <p:sp>
        <p:nvSpPr>
          <p:cNvPr id="17" name="Oval 16"/>
          <p:cNvSpPr/>
          <p:nvPr/>
        </p:nvSpPr>
        <p:spPr>
          <a:xfrm>
            <a:off x="1416407" y="5198134"/>
            <a:ext cx="685800" cy="685800"/>
          </a:xfrm>
          <a:prstGeom prst="ellipse">
            <a:avLst/>
          </a:prstGeom>
          <a:solidFill>
            <a:srgbClr val="A9D5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1531903" y="5297042"/>
            <a:ext cx="454807" cy="45720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1959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Appendix I: References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249383" y="6372225"/>
            <a:ext cx="1737360" cy="365760"/>
          </a:xfrm>
          <a:prstGeom prst="rect">
            <a:avLst/>
          </a:prstGeom>
          <a:solidFill>
            <a:schemeClr val="bg1"/>
          </a:solidFill>
          <a:ln w="28575">
            <a:solidFill>
              <a:srgbClr val="A9D5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Career Fair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063906" y="6372225"/>
            <a:ext cx="1737360" cy="365760"/>
          </a:xfrm>
          <a:prstGeom prst="rect">
            <a:avLst/>
          </a:prstGeom>
          <a:solidFill>
            <a:schemeClr val="bg1"/>
          </a:solidFill>
          <a:ln w="28575">
            <a:solidFill>
              <a:srgbClr val="A9D5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Prep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878429" y="6372225"/>
            <a:ext cx="1737360" cy="365760"/>
          </a:xfrm>
          <a:prstGeom prst="rect">
            <a:avLst/>
          </a:prstGeom>
          <a:solidFill>
            <a:schemeClr val="bg1"/>
          </a:solidFill>
          <a:ln w="28575">
            <a:solidFill>
              <a:srgbClr val="A9D5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Breakdown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692952" y="6372225"/>
            <a:ext cx="1737360" cy="365760"/>
          </a:xfrm>
          <a:prstGeom prst="rect">
            <a:avLst/>
          </a:prstGeom>
          <a:solidFill>
            <a:srgbClr val="A9D566"/>
          </a:solidFill>
          <a:ln w="28575">
            <a:solidFill>
              <a:srgbClr val="A9D5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General Tips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49383" y="1448973"/>
            <a:ext cx="1170432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latin typeface="Calibri" charset="0"/>
                <a:ea typeface="Calibri" charset="0"/>
                <a:cs typeface="Calibri" charset="0"/>
                <a:hlinkClick r:id="rId2"/>
              </a:rPr>
              <a:t>http://www.sa.psu.edu/career/assist.shtml</a:t>
            </a:r>
            <a:endParaRPr lang="en-US" sz="2400" dirty="0" smtClean="0">
              <a:latin typeface="Calibri" charset="0"/>
              <a:ea typeface="Calibri" charset="0"/>
              <a:cs typeface="Calibri" charset="0"/>
            </a:endParaRPr>
          </a:p>
          <a:p>
            <a:r>
              <a:rPr lang="en-US" sz="2400" dirty="0" smtClean="0">
                <a:latin typeface="Calibri" charset="0"/>
                <a:ea typeface="Calibri" charset="0"/>
                <a:cs typeface="Calibri" charset="0"/>
                <a:hlinkClick r:id="rId3"/>
              </a:rPr>
              <a:t>http://www.events.psu.edu/cgi-bin/cal/webevent.cgi?cmd=opencal&amp;cal=cal13</a:t>
            </a:r>
            <a:endParaRPr lang="en-US" sz="2400" dirty="0" smtClean="0">
              <a:latin typeface="Calibri" charset="0"/>
              <a:ea typeface="Calibri" charset="0"/>
              <a:cs typeface="Calibri" charset="0"/>
            </a:endParaRPr>
          </a:p>
          <a:p>
            <a:pPr lvl="1"/>
            <a:r>
              <a:rPr lang="en-US" sz="2400" dirty="0" smtClean="0">
                <a:latin typeface="Calibri" charset="0"/>
                <a:ea typeface="Calibri" charset="0"/>
                <a:cs typeface="Calibri" charset="0"/>
              </a:rPr>
              <a:t>See this site for numerous events hosted by Career Services</a:t>
            </a:r>
          </a:p>
          <a:p>
            <a:r>
              <a:rPr lang="en-US" sz="2400" dirty="0" smtClean="0">
                <a:latin typeface="Calibri" charset="0"/>
                <a:ea typeface="Calibri" charset="0"/>
                <a:cs typeface="Calibri" charset="0"/>
                <a:hlinkClick r:id="rId4"/>
              </a:rPr>
              <a:t>http://www.clubs.psu.edu/up/actsci/Tips.html</a:t>
            </a:r>
            <a:endParaRPr lang="en-US" sz="2400" dirty="0" smtClean="0">
              <a:latin typeface="Calibri" charset="0"/>
              <a:ea typeface="Calibri" charset="0"/>
              <a:cs typeface="Calibri" charset="0"/>
            </a:endParaRPr>
          </a:p>
          <a:p>
            <a:pPr lvl="1"/>
            <a:r>
              <a:rPr lang="en-US" sz="2400" dirty="0" smtClean="0">
                <a:latin typeface="Calibri" charset="0"/>
                <a:ea typeface="Calibri" charset="0"/>
                <a:cs typeface="Calibri" charset="0"/>
              </a:rPr>
              <a:t>See our Resume page for sample resumes and templates</a:t>
            </a:r>
          </a:p>
          <a:p>
            <a:r>
              <a:rPr lang="en-US" sz="2400" dirty="0" smtClean="0">
                <a:latin typeface="Calibri" charset="0"/>
                <a:ea typeface="Calibri" charset="0"/>
                <a:cs typeface="Calibri" charset="0"/>
              </a:rPr>
              <a:t>Last Updated on 3/18/16 by Steve Kowalski</a:t>
            </a:r>
            <a:endParaRPr lang="en-US" sz="2400" dirty="0">
              <a:latin typeface="Calibri" charset="0"/>
              <a:ea typeface="Calibri" charset="0"/>
              <a:cs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750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Career Fair Tips: 30 Second Pitch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249383" y="6372225"/>
            <a:ext cx="1737360" cy="365760"/>
          </a:xfrm>
          <a:prstGeom prst="rect">
            <a:avLst/>
          </a:prstGeom>
          <a:solidFill>
            <a:srgbClr val="A9D566"/>
          </a:solidFill>
          <a:ln w="28575">
            <a:solidFill>
              <a:srgbClr val="A9D5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Career Fair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063906" y="6372225"/>
            <a:ext cx="1737360" cy="365760"/>
          </a:xfrm>
          <a:prstGeom prst="rect">
            <a:avLst/>
          </a:prstGeom>
          <a:solidFill>
            <a:schemeClr val="bg1"/>
          </a:solidFill>
          <a:ln w="28575">
            <a:solidFill>
              <a:srgbClr val="A9D5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Prep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878429" y="6372225"/>
            <a:ext cx="1737360" cy="365760"/>
          </a:xfrm>
          <a:prstGeom prst="rect">
            <a:avLst/>
          </a:prstGeom>
          <a:solidFill>
            <a:schemeClr val="bg1"/>
          </a:solidFill>
          <a:ln w="28575">
            <a:solidFill>
              <a:srgbClr val="A9D5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Breakdown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692952" y="6372225"/>
            <a:ext cx="1737360" cy="365760"/>
          </a:xfrm>
          <a:prstGeom prst="rect">
            <a:avLst/>
          </a:prstGeom>
          <a:solidFill>
            <a:schemeClr val="bg1"/>
          </a:solidFill>
          <a:ln w="28575">
            <a:solidFill>
              <a:srgbClr val="A9D5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General Tips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7" name="Chevron 6"/>
          <p:cNvSpPr/>
          <p:nvPr/>
        </p:nvSpPr>
        <p:spPr>
          <a:xfrm>
            <a:off x="843743" y="1560866"/>
            <a:ext cx="10515600" cy="548640"/>
          </a:xfrm>
          <a:prstGeom prst="chevron">
            <a:avLst/>
          </a:prstGeom>
          <a:solidFill>
            <a:srgbClr val="DEEDC0"/>
          </a:solidFill>
          <a:ln>
            <a:solidFill>
              <a:srgbClr val="DEED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i="1" dirty="0" smtClean="0">
                <a:solidFill>
                  <a:schemeClr val="tx1"/>
                </a:solidFill>
              </a:rPr>
              <a:t>Never</a:t>
            </a:r>
            <a:r>
              <a:rPr lang="en-US" sz="2400" dirty="0" smtClean="0">
                <a:solidFill>
                  <a:schemeClr val="tx1"/>
                </a:solidFill>
              </a:rPr>
              <a:t> ask someone what their company does – </a:t>
            </a:r>
            <a:r>
              <a:rPr lang="en-US" sz="2400" b="1" i="1" dirty="0" smtClean="0">
                <a:solidFill>
                  <a:schemeClr val="tx1"/>
                </a:solidFill>
              </a:rPr>
              <a:t>Research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b="1" i="1" smtClean="0">
                <a:solidFill>
                  <a:schemeClr val="tx1"/>
                </a:solidFill>
              </a:rPr>
              <a:t>them before.</a:t>
            </a:r>
            <a:endParaRPr lang="en-US" sz="2400" b="1" i="1" dirty="0">
              <a:solidFill>
                <a:schemeClr val="tx1"/>
              </a:solidFill>
            </a:endParaRPr>
          </a:p>
        </p:txBody>
      </p:sp>
      <p:sp>
        <p:nvSpPr>
          <p:cNvPr id="8" name="Chevron 7"/>
          <p:cNvSpPr/>
          <p:nvPr/>
        </p:nvSpPr>
        <p:spPr>
          <a:xfrm>
            <a:off x="843743" y="2588022"/>
            <a:ext cx="10515600" cy="548640"/>
          </a:xfrm>
          <a:prstGeom prst="chevron">
            <a:avLst/>
          </a:prstGeom>
          <a:solidFill>
            <a:srgbClr val="A9D566"/>
          </a:solidFill>
          <a:ln>
            <a:solidFill>
              <a:srgbClr val="A9D5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Bring a portfolio with multiple copies of your resume.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9" name="Chevron 8"/>
          <p:cNvSpPr/>
          <p:nvPr/>
        </p:nvSpPr>
        <p:spPr>
          <a:xfrm>
            <a:off x="843743" y="3615178"/>
            <a:ext cx="10515600" cy="548640"/>
          </a:xfrm>
          <a:prstGeom prst="chevron">
            <a:avLst/>
          </a:prstGeom>
          <a:solidFill>
            <a:srgbClr val="86B539"/>
          </a:solidFill>
          <a:ln>
            <a:solidFill>
              <a:srgbClr val="86B53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Ask intelligent </a:t>
            </a:r>
            <a:r>
              <a:rPr lang="en-US" sz="2400" b="1" i="1" dirty="0" smtClean="0">
                <a:solidFill>
                  <a:schemeClr val="tx1"/>
                </a:solidFill>
              </a:rPr>
              <a:t>questions</a:t>
            </a:r>
            <a:r>
              <a:rPr lang="en-US" sz="2400" dirty="0" smtClean="0">
                <a:solidFill>
                  <a:schemeClr val="tx1"/>
                </a:solidFill>
              </a:rPr>
              <a:t> and make </a:t>
            </a:r>
            <a:r>
              <a:rPr lang="en-US" sz="2400" b="1" i="1" dirty="0" smtClean="0">
                <a:solidFill>
                  <a:schemeClr val="tx1"/>
                </a:solidFill>
              </a:rPr>
              <a:t>conversation.</a:t>
            </a:r>
            <a:endParaRPr lang="en-US" sz="2400" b="1" i="1" dirty="0">
              <a:solidFill>
                <a:schemeClr val="tx1"/>
              </a:solidFill>
            </a:endParaRPr>
          </a:p>
        </p:txBody>
      </p:sp>
      <p:sp>
        <p:nvSpPr>
          <p:cNvPr id="10" name="Chevron 9"/>
          <p:cNvSpPr/>
          <p:nvPr/>
        </p:nvSpPr>
        <p:spPr>
          <a:xfrm>
            <a:off x="843743" y="4642334"/>
            <a:ext cx="10515600" cy="548640"/>
          </a:xfrm>
          <a:prstGeom prst="chevron">
            <a:avLst/>
          </a:prstGeom>
          <a:solidFill>
            <a:srgbClr val="729C53"/>
          </a:solidFill>
          <a:ln>
            <a:solidFill>
              <a:srgbClr val="729C5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i="1" dirty="0" smtClean="0">
                <a:solidFill>
                  <a:schemeClr val="tx1"/>
                </a:solidFill>
              </a:rPr>
              <a:t>Be prepared. Be confident.</a:t>
            </a:r>
            <a:endParaRPr lang="en-US" sz="2400" b="1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681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Purpose of the Interview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249383" y="6372225"/>
            <a:ext cx="1737360" cy="365760"/>
          </a:xfrm>
          <a:prstGeom prst="rect">
            <a:avLst/>
          </a:prstGeom>
          <a:solidFill>
            <a:srgbClr val="A9D566"/>
          </a:solidFill>
          <a:ln w="28575">
            <a:solidFill>
              <a:srgbClr val="A9D5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Career Fair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063906" y="6372225"/>
            <a:ext cx="1737360" cy="365760"/>
          </a:xfrm>
          <a:prstGeom prst="rect">
            <a:avLst/>
          </a:prstGeom>
          <a:solidFill>
            <a:schemeClr val="bg1"/>
          </a:solidFill>
          <a:ln w="28575">
            <a:solidFill>
              <a:srgbClr val="A9D5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Prep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878429" y="6372225"/>
            <a:ext cx="1737360" cy="365760"/>
          </a:xfrm>
          <a:prstGeom prst="rect">
            <a:avLst/>
          </a:prstGeom>
          <a:solidFill>
            <a:schemeClr val="bg1"/>
          </a:solidFill>
          <a:ln w="28575">
            <a:solidFill>
              <a:srgbClr val="A9D5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Breakdown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692952" y="6372225"/>
            <a:ext cx="1737360" cy="365760"/>
          </a:xfrm>
          <a:prstGeom prst="rect">
            <a:avLst/>
          </a:prstGeom>
          <a:solidFill>
            <a:schemeClr val="bg1"/>
          </a:solidFill>
          <a:ln w="28575">
            <a:solidFill>
              <a:srgbClr val="A9D5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General Tips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378893" y="1794510"/>
            <a:ext cx="5574810" cy="822960"/>
          </a:xfrm>
          <a:prstGeom prst="rect">
            <a:avLst/>
          </a:prstGeom>
          <a:solidFill>
            <a:schemeClr val="bg1"/>
          </a:solidFill>
          <a:ln w="38100">
            <a:solidFill>
              <a:srgbClr val="A9D5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smtClean="0">
                <a:solidFill>
                  <a:schemeClr val="tx1"/>
                </a:solidFill>
              </a:rPr>
              <a:t>Shows you are more than a piece of paper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3" name="Pentagon 12"/>
          <p:cNvSpPr/>
          <p:nvPr/>
        </p:nvSpPr>
        <p:spPr>
          <a:xfrm>
            <a:off x="249382" y="1885950"/>
            <a:ext cx="5760720" cy="640080"/>
          </a:xfrm>
          <a:prstGeom prst="homePlate">
            <a:avLst/>
          </a:prstGeom>
          <a:solidFill>
            <a:srgbClr val="A9D5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Showcase Your </a:t>
            </a:r>
            <a:r>
              <a:rPr lang="en-US" sz="2400" b="1" i="1" dirty="0" smtClean="0"/>
              <a:t>Personality</a:t>
            </a:r>
            <a:endParaRPr lang="en-US" sz="2400" b="1" i="1" dirty="0"/>
          </a:p>
        </p:txBody>
      </p:sp>
      <p:sp>
        <p:nvSpPr>
          <p:cNvPr id="14" name="Rectangle 13"/>
          <p:cNvSpPr/>
          <p:nvPr/>
        </p:nvSpPr>
        <p:spPr>
          <a:xfrm>
            <a:off x="6378893" y="2975092"/>
            <a:ext cx="5574810" cy="822960"/>
          </a:xfrm>
          <a:prstGeom prst="rect">
            <a:avLst/>
          </a:prstGeom>
          <a:solidFill>
            <a:schemeClr val="bg1"/>
          </a:solidFill>
          <a:ln w="38100">
            <a:solidFill>
              <a:srgbClr val="86B53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smtClean="0">
                <a:solidFill>
                  <a:schemeClr val="tx1"/>
                </a:solidFill>
              </a:rPr>
              <a:t>Learn about the company and the position to see if it is the right fit for you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5" name="Pentagon 14"/>
          <p:cNvSpPr/>
          <p:nvPr/>
        </p:nvSpPr>
        <p:spPr>
          <a:xfrm>
            <a:off x="249382" y="3066532"/>
            <a:ext cx="5760720" cy="640080"/>
          </a:xfrm>
          <a:prstGeom prst="homePlate">
            <a:avLst/>
          </a:prstGeom>
          <a:solidFill>
            <a:srgbClr val="86B53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i="1" dirty="0" smtClean="0"/>
              <a:t>Two-Way </a:t>
            </a:r>
            <a:r>
              <a:rPr lang="en-US" sz="2400" dirty="0" smtClean="0"/>
              <a:t>Interview</a:t>
            </a:r>
            <a:endParaRPr lang="en-US" sz="2400" dirty="0"/>
          </a:p>
        </p:txBody>
      </p:sp>
      <p:sp>
        <p:nvSpPr>
          <p:cNvPr id="16" name="Rectangle 15"/>
          <p:cNvSpPr/>
          <p:nvPr/>
        </p:nvSpPr>
        <p:spPr>
          <a:xfrm>
            <a:off x="6378893" y="4155674"/>
            <a:ext cx="5574810" cy="822960"/>
          </a:xfrm>
          <a:prstGeom prst="rect">
            <a:avLst/>
          </a:prstGeom>
          <a:solidFill>
            <a:schemeClr val="bg1"/>
          </a:solidFill>
          <a:ln w="38100">
            <a:solidFill>
              <a:srgbClr val="729C5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smtClean="0">
                <a:solidFill>
                  <a:schemeClr val="tx1"/>
                </a:solidFill>
              </a:rPr>
              <a:t>Why should they hire you instead of the next Joe </a:t>
            </a:r>
            <a:r>
              <a:rPr lang="en-US" sz="2400" dirty="0" err="1" smtClean="0">
                <a:solidFill>
                  <a:schemeClr val="tx1"/>
                </a:solidFill>
              </a:rPr>
              <a:t>Shmoe</a:t>
            </a:r>
            <a:r>
              <a:rPr lang="en-US" sz="2400" dirty="0" smtClean="0">
                <a:solidFill>
                  <a:schemeClr val="tx1"/>
                </a:solidFill>
              </a:rPr>
              <a:t>?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7" name="Pentagon 16"/>
          <p:cNvSpPr/>
          <p:nvPr/>
        </p:nvSpPr>
        <p:spPr>
          <a:xfrm>
            <a:off x="249382" y="4247114"/>
            <a:ext cx="5760720" cy="640080"/>
          </a:xfrm>
          <a:prstGeom prst="homePlate">
            <a:avLst/>
          </a:prstGeom>
          <a:solidFill>
            <a:srgbClr val="729C5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Show </a:t>
            </a:r>
            <a:r>
              <a:rPr lang="en-US" sz="2400" b="1" i="1" dirty="0" smtClean="0"/>
              <a:t>Value</a:t>
            </a:r>
            <a:r>
              <a:rPr lang="en-US" sz="2400" dirty="0" smtClean="0"/>
              <a:t> to Employer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01243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Before the Interview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249383" y="6372225"/>
            <a:ext cx="1737360" cy="365760"/>
          </a:xfrm>
          <a:prstGeom prst="rect">
            <a:avLst/>
          </a:prstGeom>
          <a:solidFill>
            <a:schemeClr val="bg1"/>
          </a:solidFill>
          <a:ln w="28575">
            <a:solidFill>
              <a:srgbClr val="A9D5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Career Fair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063906" y="6372225"/>
            <a:ext cx="1737360" cy="365760"/>
          </a:xfrm>
          <a:prstGeom prst="rect">
            <a:avLst/>
          </a:prstGeom>
          <a:solidFill>
            <a:srgbClr val="A9D566"/>
          </a:solidFill>
          <a:ln w="28575">
            <a:solidFill>
              <a:srgbClr val="A9D5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Prep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878429" y="6372225"/>
            <a:ext cx="1737360" cy="365760"/>
          </a:xfrm>
          <a:prstGeom prst="rect">
            <a:avLst/>
          </a:prstGeom>
          <a:solidFill>
            <a:schemeClr val="bg1"/>
          </a:solidFill>
          <a:ln w="28575">
            <a:solidFill>
              <a:srgbClr val="A9D5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Breakdown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692952" y="6372225"/>
            <a:ext cx="1737360" cy="365760"/>
          </a:xfrm>
          <a:prstGeom prst="rect">
            <a:avLst/>
          </a:prstGeom>
          <a:solidFill>
            <a:schemeClr val="bg1"/>
          </a:solidFill>
          <a:ln w="28575">
            <a:solidFill>
              <a:srgbClr val="A9D5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General Tips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8" name="Content Placeholder 2"/>
          <p:cNvSpPr txBox="1">
            <a:spLocks/>
          </p:cNvSpPr>
          <p:nvPr/>
        </p:nvSpPr>
        <p:spPr>
          <a:xfrm>
            <a:off x="249383" y="1617785"/>
            <a:ext cx="11704320" cy="3622430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Do </a:t>
            </a:r>
            <a:r>
              <a:rPr lang="en-US" b="1" i="1" dirty="0" smtClean="0"/>
              <a:t>research on the companies </a:t>
            </a:r>
            <a:r>
              <a:rPr lang="en-US" dirty="0" smtClean="0"/>
              <a:t>you are interested in</a:t>
            </a:r>
          </a:p>
          <a:p>
            <a:endParaRPr lang="en-US" b="1" dirty="0" smtClean="0"/>
          </a:p>
          <a:p>
            <a:r>
              <a:rPr lang="en-US" dirty="0" smtClean="0"/>
              <a:t>Dress for Success</a:t>
            </a:r>
          </a:p>
          <a:p>
            <a:pPr lvl="1"/>
            <a:r>
              <a:rPr lang="en-US" b="1" dirty="0" smtClean="0"/>
              <a:t>Interview and Career Fair – </a:t>
            </a:r>
            <a:r>
              <a:rPr lang="en-US" b="1" i="1" dirty="0" smtClean="0"/>
              <a:t>Business Professional </a:t>
            </a:r>
          </a:p>
          <a:p>
            <a:pPr lvl="2"/>
            <a:r>
              <a:rPr lang="en-US" sz="2400" b="1" dirty="0" smtClean="0"/>
              <a:t>Suit, Tie, Polished Dress Shoes, Matching Socks </a:t>
            </a:r>
          </a:p>
          <a:p>
            <a:pPr lvl="2"/>
            <a:r>
              <a:rPr lang="en-US" sz="2400" dirty="0" smtClean="0"/>
              <a:t>Info Sessions – </a:t>
            </a:r>
            <a:r>
              <a:rPr lang="en-US" sz="2400" i="1" dirty="0" smtClean="0"/>
              <a:t>Business Casual </a:t>
            </a:r>
            <a:r>
              <a:rPr lang="en-US" sz="2400" dirty="0" smtClean="0"/>
              <a:t>(unless specified otherwise)</a:t>
            </a:r>
          </a:p>
          <a:p>
            <a:pPr lvl="1"/>
            <a:r>
              <a:rPr lang="en-US" dirty="0" smtClean="0"/>
              <a:t>Understand the difference!</a:t>
            </a:r>
          </a:p>
          <a:p>
            <a:pPr lvl="2"/>
            <a:r>
              <a:rPr lang="en-US" sz="2400" dirty="0" smtClean="0"/>
              <a:t> Smart Casual ≠ Business Casual ≠ Business Professional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85120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Researching a Company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249383" y="6372225"/>
            <a:ext cx="1737360" cy="365760"/>
          </a:xfrm>
          <a:prstGeom prst="rect">
            <a:avLst/>
          </a:prstGeom>
          <a:solidFill>
            <a:schemeClr val="bg1"/>
          </a:solidFill>
          <a:ln w="28575">
            <a:solidFill>
              <a:srgbClr val="A9D5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Career Fair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063906" y="6372225"/>
            <a:ext cx="1737360" cy="365760"/>
          </a:xfrm>
          <a:prstGeom prst="rect">
            <a:avLst/>
          </a:prstGeom>
          <a:solidFill>
            <a:srgbClr val="A9D566"/>
          </a:solidFill>
          <a:ln w="28575">
            <a:solidFill>
              <a:srgbClr val="A9D5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Prep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878429" y="6372225"/>
            <a:ext cx="1737360" cy="365760"/>
          </a:xfrm>
          <a:prstGeom prst="rect">
            <a:avLst/>
          </a:prstGeom>
          <a:solidFill>
            <a:schemeClr val="bg1"/>
          </a:solidFill>
          <a:ln w="28575">
            <a:solidFill>
              <a:srgbClr val="A9D5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Breakdown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692952" y="6372225"/>
            <a:ext cx="1737360" cy="365760"/>
          </a:xfrm>
          <a:prstGeom prst="rect">
            <a:avLst/>
          </a:prstGeom>
          <a:solidFill>
            <a:schemeClr val="bg1"/>
          </a:solidFill>
          <a:ln w="28575">
            <a:solidFill>
              <a:srgbClr val="A9D5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General Tips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 flipH="1">
            <a:off x="769469" y="1224022"/>
            <a:ext cx="5029200" cy="457200"/>
          </a:xfrm>
          <a:prstGeom prst="rect">
            <a:avLst/>
          </a:prstGeom>
          <a:solidFill>
            <a:srgbClr val="DEEDC0"/>
          </a:solidFill>
          <a:ln w="28575">
            <a:solidFill>
              <a:srgbClr val="DEED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What is their internship program like?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 flipH="1">
            <a:off x="6361791" y="1230649"/>
            <a:ext cx="5029200" cy="457200"/>
          </a:xfrm>
          <a:prstGeom prst="rect">
            <a:avLst/>
          </a:prstGeom>
          <a:solidFill>
            <a:srgbClr val="A9D566"/>
          </a:solidFill>
          <a:ln w="28575">
            <a:solidFill>
              <a:srgbClr val="A9D5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Company Information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 flipH="1">
            <a:off x="6361791" y="3699297"/>
            <a:ext cx="5029200" cy="457200"/>
          </a:xfrm>
          <a:prstGeom prst="rect">
            <a:avLst/>
          </a:prstGeom>
          <a:solidFill>
            <a:srgbClr val="729C53"/>
          </a:solidFill>
          <a:ln w="28575">
            <a:solidFill>
              <a:srgbClr val="729C5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Company Info Sessions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 flipH="1">
            <a:off x="769468" y="3699297"/>
            <a:ext cx="5029200" cy="457200"/>
          </a:xfrm>
          <a:prstGeom prst="rect">
            <a:avLst/>
          </a:prstGeom>
          <a:solidFill>
            <a:srgbClr val="86B539"/>
          </a:solidFill>
          <a:ln w="28575">
            <a:solidFill>
              <a:srgbClr val="86B53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Ask good questions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 flipH="1">
            <a:off x="769468" y="1815106"/>
            <a:ext cx="5029200" cy="1463040"/>
          </a:xfrm>
          <a:prstGeom prst="rect">
            <a:avLst/>
          </a:prstGeom>
          <a:solidFill>
            <a:schemeClr val="bg1"/>
          </a:solidFill>
          <a:ln w="28575">
            <a:solidFill>
              <a:srgbClr val="DEED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rtlCol="0" anchor="ctr"/>
          <a:lstStyle/>
          <a:p>
            <a:pPr marL="342900" indent="-342900">
              <a:buFont typeface="Arial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Find aspects that make it stand out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Review the skills they are looking for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 flipH="1">
            <a:off x="6361791" y="1812307"/>
            <a:ext cx="5029200" cy="1463040"/>
          </a:xfrm>
          <a:prstGeom prst="rect">
            <a:avLst/>
          </a:prstGeom>
          <a:solidFill>
            <a:schemeClr val="bg1"/>
          </a:solidFill>
          <a:ln w="28575">
            <a:solidFill>
              <a:srgbClr val="A9D5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rtlCol="0" anchor="ctr"/>
          <a:lstStyle/>
          <a:p>
            <a:pPr marL="342900" indent="-342900">
              <a:buFont typeface="Arial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Lines of Business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Recent Initiatives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Company Mission Statement/Values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 flipH="1">
            <a:off x="6361791" y="4269138"/>
            <a:ext cx="5029200" cy="1371600"/>
          </a:xfrm>
          <a:prstGeom prst="rect">
            <a:avLst/>
          </a:prstGeom>
          <a:solidFill>
            <a:schemeClr val="bg1"/>
          </a:solidFill>
          <a:ln w="28575">
            <a:solidFill>
              <a:srgbClr val="729C5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rtlCol="0" anchor="ctr"/>
          <a:lstStyle/>
          <a:p>
            <a:pPr marL="342900" indent="-342900">
              <a:buFont typeface="Arial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Be ready to answer “Why do you want to work for us?”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 flipH="1">
            <a:off x="769467" y="4269138"/>
            <a:ext cx="5029200" cy="1371600"/>
          </a:xfrm>
          <a:prstGeom prst="rect">
            <a:avLst/>
          </a:prstGeom>
          <a:solidFill>
            <a:schemeClr val="bg1"/>
          </a:solidFill>
          <a:ln w="28575">
            <a:solidFill>
              <a:srgbClr val="86B53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rtlCol="0" anchor="ctr"/>
          <a:lstStyle/>
          <a:p>
            <a:pPr marL="342900" indent="-342900">
              <a:buFont typeface="Arial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S</a:t>
            </a:r>
            <a:r>
              <a:rPr lang="en-US" sz="2400" dirty="0" smtClean="0">
                <a:solidFill>
                  <a:schemeClr val="tx1"/>
                </a:solidFill>
              </a:rPr>
              <a:t>how off knowledge about company (without going over the top)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Evaluate if the company is a good fit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7239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Interview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249383" y="6372225"/>
            <a:ext cx="1737360" cy="365760"/>
          </a:xfrm>
          <a:prstGeom prst="rect">
            <a:avLst/>
          </a:prstGeom>
          <a:solidFill>
            <a:schemeClr val="bg1"/>
          </a:solidFill>
          <a:ln w="28575">
            <a:solidFill>
              <a:srgbClr val="A9D5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Career Fair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063906" y="6372225"/>
            <a:ext cx="1737360" cy="365760"/>
          </a:xfrm>
          <a:prstGeom prst="rect">
            <a:avLst/>
          </a:prstGeom>
          <a:solidFill>
            <a:schemeClr val="bg1"/>
          </a:solidFill>
          <a:ln w="28575">
            <a:solidFill>
              <a:srgbClr val="A9D5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Prep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878429" y="6372225"/>
            <a:ext cx="1737360" cy="365760"/>
          </a:xfrm>
          <a:prstGeom prst="rect">
            <a:avLst/>
          </a:prstGeom>
          <a:solidFill>
            <a:srgbClr val="A9D566"/>
          </a:solidFill>
          <a:ln w="28575">
            <a:solidFill>
              <a:srgbClr val="A9D5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Breakdown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692952" y="6372225"/>
            <a:ext cx="1737360" cy="365760"/>
          </a:xfrm>
          <a:prstGeom prst="rect">
            <a:avLst/>
          </a:prstGeom>
          <a:solidFill>
            <a:schemeClr val="bg1"/>
          </a:solidFill>
          <a:ln w="28575">
            <a:solidFill>
              <a:srgbClr val="A9D5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General Tips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949253" y="2141281"/>
            <a:ext cx="640080" cy="548640"/>
          </a:xfrm>
          <a:prstGeom prst="rect">
            <a:avLst/>
          </a:prstGeom>
          <a:solidFill>
            <a:srgbClr val="0023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I.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49253" y="2792444"/>
            <a:ext cx="640080" cy="548640"/>
          </a:xfrm>
          <a:prstGeom prst="rect">
            <a:avLst/>
          </a:prstGeom>
          <a:solidFill>
            <a:srgbClr val="0023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II.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957825" y="3443607"/>
            <a:ext cx="640080" cy="548640"/>
          </a:xfrm>
          <a:prstGeom prst="rect">
            <a:avLst/>
          </a:prstGeom>
          <a:solidFill>
            <a:srgbClr val="0023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III.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957825" y="4095851"/>
            <a:ext cx="640080" cy="548640"/>
          </a:xfrm>
          <a:prstGeom prst="rect">
            <a:avLst/>
          </a:prstGeom>
          <a:solidFill>
            <a:srgbClr val="0023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IV.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728570" y="2141281"/>
            <a:ext cx="4573267" cy="548640"/>
          </a:xfrm>
          <a:prstGeom prst="rect">
            <a:avLst/>
          </a:prstGeom>
          <a:solidFill>
            <a:schemeClr val="bg1"/>
          </a:solidFill>
          <a:ln w="28575">
            <a:solidFill>
              <a:srgbClr val="00235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 smtClean="0">
                <a:solidFill>
                  <a:schemeClr val="tx1"/>
                </a:solidFill>
              </a:rPr>
              <a:t>Traditional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728570" y="2792444"/>
            <a:ext cx="4573267" cy="548640"/>
          </a:xfrm>
          <a:prstGeom prst="rect">
            <a:avLst/>
          </a:prstGeom>
          <a:solidFill>
            <a:schemeClr val="bg1"/>
          </a:solidFill>
          <a:ln w="28575">
            <a:solidFill>
              <a:srgbClr val="00235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 smtClean="0">
                <a:solidFill>
                  <a:schemeClr val="tx1"/>
                </a:solidFill>
              </a:rPr>
              <a:t>Behavioral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728570" y="3443607"/>
            <a:ext cx="4573267" cy="548640"/>
          </a:xfrm>
          <a:prstGeom prst="rect">
            <a:avLst/>
          </a:prstGeom>
          <a:solidFill>
            <a:schemeClr val="bg1"/>
          </a:solidFill>
          <a:ln w="28575">
            <a:solidFill>
              <a:srgbClr val="00235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 smtClean="0">
                <a:solidFill>
                  <a:schemeClr val="tx1"/>
                </a:solidFill>
              </a:rPr>
              <a:t>Case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728570" y="4094770"/>
            <a:ext cx="4573267" cy="548640"/>
          </a:xfrm>
          <a:prstGeom prst="rect">
            <a:avLst/>
          </a:prstGeom>
          <a:solidFill>
            <a:schemeClr val="bg1"/>
          </a:solidFill>
          <a:ln w="28575">
            <a:solidFill>
              <a:srgbClr val="00235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 smtClean="0">
                <a:solidFill>
                  <a:schemeClr val="tx1"/>
                </a:solidFill>
              </a:rPr>
              <a:t>Analytical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6530435" y="2141281"/>
            <a:ext cx="1094255" cy="1207008"/>
          </a:xfrm>
          <a:prstGeom prst="rect">
            <a:avLst/>
          </a:prstGeom>
          <a:solidFill>
            <a:srgbClr val="A9D5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1</a:t>
            </a:r>
            <a:r>
              <a:rPr lang="en-US" sz="2400" b="1" baseline="30000" dirty="0" smtClean="0">
                <a:solidFill>
                  <a:schemeClr val="bg1"/>
                </a:solidFill>
              </a:rPr>
              <a:t>st</a:t>
            </a:r>
            <a:r>
              <a:rPr lang="en-US" sz="2400" b="1" dirty="0" smtClean="0">
                <a:solidFill>
                  <a:schemeClr val="bg1"/>
                </a:solidFill>
              </a:rPr>
              <a:t> Round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6530434" y="3437216"/>
            <a:ext cx="1094255" cy="1206194"/>
          </a:xfrm>
          <a:prstGeom prst="rect">
            <a:avLst/>
          </a:prstGeom>
          <a:solidFill>
            <a:srgbClr val="A9D5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2</a:t>
            </a:r>
            <a:r>
              <a:rPr lang="en-US" sz="2400" b="1" baseline="30000" dirty="0" smtClean="0">
                <a:solidFill>
                  <a:schemeClr val="bg1"/>
                </a:solidFill>
              </a:rPr>
              <a:t>nd</a:t>
            </a:r>
            <a:r>
              <a:rPr lang="en-US" sz="2400" b="1" dirty="0" smtClean="0">
                <a:solidFill>
                  <a:schemeClr val="bg1"/>
                </a:solidFill>
              </a:rPr>
              <a:t>  Round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7763926" y="2141281"/>
            <a:ext cx="3479013" cy="1207008"/>
          </a:xfrm>
          <a:prstGeom prst="rect">
            <a:avLst/>
          </a:prstGeom>
          <a:solidFill>
            <a:schemeClr val="bg1"/>
          </a:solidFill>
          <a:ln w="28575">
            <a:solidFill>
              <a:srgbClr val="A9D5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 smtClean="0">
                <a:solidFill>
                  <a:schemeClr val="tx1"/>
                </a:solidFill>
              </a:rPr>
              <a:t>Usually on Campus or </a:t>
            </a:r>
            <a:r>
              <a:rPr lang="en-US" sz="2800" dirty="0">
                <a:solidFill>
                  <a:schemeClr val="tx1"/>
                </a:solidFill>
              </a:rPr>
              <a:t>b</a:t>
            </a:r>
            <a:r>
              <a:rPr lang="en-US" sz="2800" dirty="0" smtClean="0">
                <a:solidFill>
                  <a:schemeClr val="tx1"/>
                </a:solidFill>
              </a:rPr>
              <a:t>y Phone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7755353" y="3443607"/>
            <a:ext cx="3479013" cy="1207008"/>
          </a:xfrm>
          <a:prstGeom prst="rect">
            <a:avLst/>
          </a:prstGeom>
          <a:solidFill>
            <a:schemeClr val="bg1"/>
          </a:solidFill>
          <a:ln w="28575">
            <a:solidFill>
              <a:srgbClr val="A9D5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 smtClean="0">
                <a:solidFill>
                  <a:schemeClr val="tx1"/>
                </a:solidFill>
              </a:rPr>
              <a:t>Usually On-Site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9468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Traditional Questions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249383" y="6372225"/>
            <a:ext cx="1737360" cy="365760"/>
          </a:xfrm>
          <a:prstGeom prst="rect">
            <a:avLst/>
          </a:prstGeom>
          <a:solidFill>
            <a:schemeClr val="bg1"/>
          </a:solidFill>
          <a:ln w="28575">
            <a:solidFill>
              <a:srgbClr val="A9D5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Career Fair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063906" y="6372225"/>
            <a:ext cx="1737360" cy="365760"/>
          </a:xfrm>
          <a:prstGeom prst="rect">
            <a:avLst/>
          </a:prstGeom>
          <a:solidFill>
            <a:schemeClr val="bg1"/>
          </a:solidFill>
          <a:ln w="28575">
            <a:solidFill>
              <a:srgbClr val="A9D5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Prep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878429" y="6372225"/>
            <a:ext cx="1737360" cy="365760"/>
          </a:xfrm>
          <a:prstGeom prst="rect">
            <a:avLst/>
          </a:prstGeom>
          <a:solidFill>
            <a:srgbClr val="A9D566"/>
          </a:solidFill>
          <a:ln w="28575">
            <a:solidFill>
              <a:srgbClr val="A9D5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Breakdown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692952" y="6372225"/>
            <a:ext cx="1737360" cy="365760"/>
          </a:xfrm>
          <a:prstGeom prst="rect">
            <a:avLst/>
          </a:prstGeom>
          <a:solidFill>
            <a:schemeClr val="bg1"/>
          </a:solidFill>
          <a:ln w="28575">
            <a:solidFill>
              <a:srgbClr val="A9D5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General Tips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7" name="Content Placeholder 1"/>
          <p:cNvSpPr txBox="1">
            <a:spLocks/>
          </p:cNvSpPr>
          <p:nvPr/>
        </p:nvSpPr>
        <p:spPr>
          <a:xfrm>
            <a:off x="500683" y="1331259"/>
            <a:ext cx="11201719" cy="4492766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>
                <a:latin typeface="Calibri" charset="0"/>
                <a:ea typeface="Calibri" charset="0"/>
                <a:cs typeface="Calibri" charset="0"/>
              </a:rPr>
              <a:t>Tell me about yourself.</a:t>
            </a:r>
          </a:p>
          <a:p>
            <a:r>
              <a:rPr lang="en-US" sz="2400" dirty="0" smtClean="0">
                <a:latin typeface="Calibri" charset="0"/>
                <a:ea typeface="Calibri" charset="0"/>
                <a:cs typeface="Calibri" charset="0"/>
              </a:rPr>
              <a:t>Why do you want to be an actuary?</a:t>
            </a:r>
          </a:p>
          <a:p>
            <a:r>
              <a:rPr lang="en-US" sz="2400" dirty="0" smtClean="0">
                <a:latin typeface="Calibri" charset="0"/>
                <a:ea typeface="Calibri" charset="0"/>
                <a:cs typeface="Calibri" charset="0"/>
              </a:rPr>
              <a:t>What makes you interested in our company?</a:t>
            </a:r>
          </a:p>
          <a:p>
            <a:r>
              <a:rPr lang="en-US" sz="2400" dirty="0" smtClean="0">
                <a:latin typeface="Calibri" charset="0"/>
                <a:ea typeface="Calibri" charset="0"/>
                <a:cs typeface="Calibri" charset="0"/>
              </a:rPr>
              <a:t>What accomplishment are you most proud of? </a:t>
            </a:r>
          </a:p>
          <a:p>
            <a:r>
              <a:rPr lang="en-US" sz="2400" dirty="0" smtClean="0">
                <a:latin typeface="Calibri" charset="0"/>
                <a:ea typeface="Calibri" charset="0"/>
                <a:cs typeface="Calibri" charset="0"/>
              </a:rPr>
              <a:t>What are your strengths/weaknesses?</a:t>
            </a:r>
          </a:p>
          <a:p>
            <a:r>
              <a:rPr lang="en-US" sz="2400" dirty="0" smtClean="0">
                <a:latin typeface="Calibri" charset="0"/>
                <a:ea typeface="Calibri" charset="0"/>
                <a:cs typeface="Calibri" charset="0"/>
              </a:rPr>
              <a:t>Where do you see yourself in 5 or 10 years?</a:t>
            </a:r>
          </a:p>
          <a:p>
            <a:r>
              <a:rPr lang="en-US" sz="2400" dirty="0" smtClean="0">
                <a:latin typeface="Calibri" charset="0"/>
                <a:ea typeface="Calibri" charset="0"/>
                <a:cs typeface="Calibri" charset="0"/>
              </a:rPr>
              <a:t>Tell me about [something on your resume].</a:t>
            </a:r>
          </a:p>
          <a:p>
            <a:r>
              <a:rPr lang="en-US" sz="2400" dirty="0" smtClean="0">
                <a:latin typeface="Calibri" charset="0"/>
                <a:ea typeface="Calibri" charset="0"/>
                <a:cs typeface="Calibri" charset="0"/>
              </a:rPr>
              <a:t>What was your preparation strategy for the last actuarial exam you took?</a:t>
            </a:r>
          </a:p>
          <a:p>
            <a:r>
              <a:rPr lang="en-US" sz="2400" dirty="0" smtClean="0">
                <a:latin typeface="Calibri" charset="0"/>
                <a:ea typeface="Calibri" charset="0"/>
                <a:cs typeface="Calibri" charset="0"/>
              </a:rPr>
              <a:t>What was your favorite/least favorite course that you’ve taken?</a:t>
            </a:r>
            <a:endParaRPr lang="en-US" sz="2400" dirty="0">
              <a:latin typeface="Calibri" charset="0"/>
              <a:ea typeface="Calibri" charset="0"/>
              <a:cs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473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Behavioral Questions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249383" y="6372225"/>
            <a:ext cx="1737360" cy="365760"/>
          </a:xfrm>
          <a:prstGeom prst="rect">
            <a:avLst/>
          </a:prstGeom>
          <a:solidFill>
            <a:schemeClr val="bg1"/>
          </a:solidFill>
          <a:ln w="28575">
            <a:solidFill>
              <a:srgbClr val="A9D5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Career Fair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063906" y="6372225"/>
            <a:ext cx="1737360" cy="365760"/>
          </a:xfrm>
          <a:prstGeom prst="rect">
            <a:avLst/>
          </a:prstGeom>
          <a:solidFill>
            <a:schemeClr val="bg1"/>
          </a:solidFill>
          <a:ln w="28575">
            <a:solidFill>
              <a:srgbClr val="A9D5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Prep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878429" y="6372225"/>
            <a:ext cx="1737360" cy="365760"/>
          </a:xfrm>
          <a:prstGeom prst="rect">
            <a:avLst/>
          </a:prstGeom>
          <a:solidFill>
            <a:srgbClr val="A9D566"/>
          </a:solidFill>
          <a:ln w="28575">
            <a:solidFill>
              <a:srgbClr val="A9D5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Breakdown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692952" y="6372225"/>
            <a:ext cx="1737360" cy="365760"/>
          </a:xfrm>
          <a:prstGeom prst="rect">
            <a:avLst/>
          </a:prstGeom>
          <a:solidFill>
            <a:schemeClr val="bg1"/>
          </a:solidFill>
          <a:ln w="28575">
            <a:solidFill>
              <a:srgbClr val="A9D5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General Tips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8" name="Content Placeholder 1"/>
          <p:cNvSpPr txBox="1">
            <a:spLocks/>
          </p:cNvSpPr>
          <p:nvPr/>
        </p:nvSpPr>
        <p:spPr>
          <a:xfrm>
            <a:off x="500683" y="1331259"/>
            <a:ext cx="11201719" cy="4633443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latin typeface="Calibri" charset="0"/>
                <a:ea typeface="Calibri" charset="0"/>
                <a:cs typeface="Calibri" charset="0"/>
              </a:rPr>
              <a:t>Tell me about a time when you…</a:t>
            </a:r>
          </a:p>
          <a:p>
            <a:pPr lvl="1"/>
            <a:r>
              <a:rPr lang="en-US" dirty="0" smtClean="0">
                <a:latin typeface="Calibri" charset="0"/>
                <a:ea typeface="Calibri" charset="0"/>
                <a:cs typeface="Calibri" charset="0"/>
              </a:rPr>
              <a:t>demonstrated leadership.</a:t>
            </a:r>
          </a:p>
          <a:p>
            <a:pPr lvl="1"/>
            <a:r>
              <a:rPr lang="en-US" dirty="0" smtClean="0">
                <a:latin typeface="Calibri" charset="0"/>
                <a:ea typeface="Calibri" charset="0"/>
                <a:cs typeface="Calibri" charset="0"/>
              </a:rPr>
              <a:t>went above and beyond.</a:t>
            </a:r>
          </a:p>
          <a:p>
            <a:pPr lvl="1"/>
            <a:r>
              <a:rPr lang="en-US" dirty="0" smtClean="0">
                <a:latin typeface="Calibri" charset="0"/>
                <a:ea typeface="Calibri" charset="0"/>
                <a:cs typeface="Calibri" charset="0"/>
              </a:rPr>
              <a:t>made a suggestion that was implemented.</a:t>
            </a:r>
          </a:p>
          <a:p>
            <a:pPr lvl="1"/>
            <a:r>
              <a:rPr lang="en-US" dirty="0" smtClean="0">
                <a:latin typeface="Calibri" charset="0"/>
                <a:ea typeface="Calibri" charset="0"/>
                <a:cs typeface="Calibri" charset="0"/>
              </a:rPr>
              <a:t>worked on a team with someone who didn’t pull their weight.</a:t>
            </a:r>
          </a:p>
          <a:p>
            <a:pPr lvl="1"/>
            <a:r>
              <a:rPr lang="en-US" dirty="0" smtClean="0">
                <a:latin typeface="Calibri" charset="0"/>
                <a:ea typeface="Calibri" charset="0"/>
                <a:cs typeface="Calibri" charset="0"/>
              </a:rPr>
              <a:t>made an unpopular decision.</a:t>
            </a:r>
          </a:p>
          <a:p>
            <a:pPr lvl="1"/>
            <a:r>
              <a:rPr lang="en-US" dirty="0" smtClean="0">
                <a:latin typeface="Calibri" charset="0"/>
                <a:ea typeface="Calibri" charset="0"/>
                <a:cs typeface="Calibri" charset="0"/>
              </a:rPr>
              <a:t>made a mistake.</a:t>
            </a:r>
          </a:p>
          <a:p>
            <a:pPr lvl="1"/>
            <a:r>
              <a:rPr lang="en-US" dirty="0" smtClean="0">
                <a:latin typeface="Calibri" charset="0"/>
                <a:ea typeface="Calibri" charset="0"/>
                <a:cs typeface="Calibri" charset="0"/>
              </a:rPr>
              <a:t>failed at something the first time and tried it again.</a:t>
            </a:r>
          </a:p>
          <a:p>
            <a:pPr lvl="1"/>
            <a:r>
              <a:rPr lang="en-US" dirty="0" smtClean="0">
                <a:latin typeface="Calibri" charset="0"/>
                <a:ea typeface="Calibri" charset="0"/>
                <a:cs typeface="Calibri" charset="0"/>
              </a:rPr>
              <a:t>balanced multiple commitments.</a:t>
            </a:r>
          </a:p>
          <a:p>
            <a:pPr lvl="1"/>
            <a:r>
              <a:rPr lang="en-US" dirty="0" smtClean="0">
                <a:latin typeface="Calibri" charset="0"/>
                <a:ea typeface="Calibri" charset="0"/>
                <a:cs typeface="Calibri" charset="0"/>
              </a:rPr>
              <a:t>solved a conflict.</a:t>
            </a:r>
          </a:p>
        </p:txBody>
      </p:sp>
    </p:spTree>
    <p:extLst>
      <p:ext uri="{BB962C8B-B14F-4D97-AF65-F5344CB8AC3E}">
        <p14:creationId xmlns:p14="http://schemas.microsoft.com/office/powerpoint/2010/main" val="1178398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194</TotalTime>
  <Words>1046</Words>
  <Application>Microsoft Office PowerPoint</Application>
  <PresentationFormat>Widescreen</PresentationFormat>
  <Paragraphs>222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ＭＳ Ｐゴシック</vt:lpstr>
      <vt:lpstr>Arial</vt:lpstr>
      <vt:lpstr>Calibri</vt:lpstr>
      <vt:lpstr>Calibri Light</vt:lpstr>
      <vt:lpstr>Century</vt:lpstr>
      <vt:lpstr>Office Theme</vt:lpstr>
      <vt:lpstr>Interview Workshop</vt:lpstr>
      <vt:lpstr>Agenda</vt:lpstr>
      <vt:lpstr>Career Fair Tips: 30 Second Pitch</vt:lpstr>
      <vt:lpstr>Purpose of the Interview</vt:lpstr>
      <vt:lpstr>Before the Interview</vt:lpstr>
      <vt:lpstr>Researching a Company</vt:lpstr>
      <vt:lpstr>The Interview</vt:lpstr>
      <vt:lpstr>Traditional Questions</vt:lpstr>
      <vt:lpstr>Behavioral Questions</vt:lpstr>
      <vt:lpstr>Case Overview</vt:lpstr>
      <vt:lpstr>Analytical Questions</vt:lpstr>
      <vt:lpstr>Other Common Questions</vt:lpstr>
      <vt:lpstr>Professional Attitude</vt:lpstr>
      <vt:lpstr>General Interview Tips</vt:lpstr>
      <vt:lpstr>Thank You Follow-Up</vt:lpstr>
      <vt:lpstr>FAQs</vt:lpstr>
      <vt:lpstr>Recap</vt:lpstr>
      <vt:lpstr>Mock Interview</vt:lpstr>
      <vt:lpstr>Questions?</vt:lpstr>
      <vt:lpstr>Appendix I: 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Interview Workshop</dc:title>
  <dc:creator>kelly tamburo</dc:creator>
  <cp:lastModifiedBy>John Z Miller</cp:lastModifiedBy>
  <cp:revision>25</cp:revision>
  <dcterms:created xsi:type="dcterms:W3CDTF">2017-08-17T20:10:53Z</dcterms:created>
  <dcterms:modified xsi:type="dcterms:W3CDTF">2017-08-29T20:14:29Z</dcterms:modified>
</cp:coreProperties>
</file>