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31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EA35D9B-CD54-45EB-97A0-46F7BFFD2815}" type="datetimeFigureOut">
              <a:rPr lang="en-US"/>
              <a:pPr>
                <a:defRPr/>
              </a:pPr>
              <a:t>1/23/2014</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32879881-8B82-4A72-B74B-7F392457E6A1}" type="slidenum">
              <a:rPr lang="en-US"/>
              <a:pPr>
                <a:defRPr/>
              </a:pPr>
              <a:t>‹#›</a:t>
            </a:fld>
            <a:endParaRPr lang="en-US"/>
          </a:p>
        </p:txBody>
      </p:sp>
    </p:spTree>
    <p:extLst>
      <p:ext uri="{BB962C8B-B14F-4D97-AF65-F5344CB8AC3E}">
        <p14:creationId xmlns:p14="http://schemas.microsoft.com/office/powerpoint/2010/main" val="26857527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E5554-E7C1-4695-BBE4-C3E91756895B}"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C217E8-D6D5-450E-8063-FFD7304C7638}" type="slidenum">
              <a:rPr lang="en-US"/>
              <a:pPr>
                <a:defRPr/>
              </a:pPr>
              <a:t>‹#›</a:t>
            </a:fld>
            <a:endParaRPr lang="en-US"/>
          </a:p>
        </p:txBody>
      </p:sp>
    </p:spTree>
    <p:extLst>
      <p:ext uri="{BB962C8B-B14F-4D97-AF65-F5344CB8AC3E}">
        <p14:creationId xmlns:p14="http://schemas.microsoft.com/office/powerpoint/2010/main" val="265184060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87CC685-0461-4390-BBA3-62679FE0C73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8513B685-A5CF-4E7D-A551-4A304D6B0788}" type="datetimeFigureOut">
              <a:rPr lang="en-US"/>
              <a:pPr>
                <a:defRPr/>
              </a:pPr>
              <a:t>1/23/2014</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3238343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744420-7448-44AD-A6EA-9DB77EA2F9B0}"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5CFE217-54B2-4DD4-8693-B56E1624D6FF}" type="slidenum">
              <a:rPr lang="en-US"/>
              <a:pPr>
                <a:defRPr/>
              </a:pPr>
              <a:t>‹#›</a:t>
            </a:fld>
            <a:endParaRPr lang="en-US"/>
          </a:p>
        </p:txBody>
      </p:sp>
    </p:spTree>
    <p:extLst>
      <p:ext uri="{BB962C8B-B14F-4D97-AF65-F5344CB8AC3E}">
        <p14:creationId xmlns:p14="http://schemas.microsoft.com/office/powerpoint/2010/main" val="24679316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F39862CD-4F74-47D5-BCB4-F92D6EF817FD}" type="datetimeFigureOut">
              <a:rPr lang="en-US"/>
              <a:pPr>
                <a:defRPr/>
              </a:pPr>
              <a:t>1/23/2014</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1B749DF-9B5B-4EB7-8605-16FCBB50D7E3}" type="slidenum">
              <a:rPr lang="en-US"/>
              <a:pPr>
                <a:defRPr/>
              </a:pPr>
              <a:t>‹#›</a:t>
            </a:fld>
            <a:endParaRPr lang="en-US"/>
          </a:p>
        </p:txBody>
      </p:sp>
    </p:spTree>
    <p:extLst>
      <p:ext uri="{BB962C8B-B14F-4D97-AF65-F5344CB8AC3E}">
        <p14:creationId xmlns:p14="http://schemas.microsoft.com/office/powerpoint/2010/main" val="42259038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4CADE9C-FD98-46F1-86AE-CFF3C803675D}" type="datetimeFigureOut">
              <a:rPr lang="en-US"/>
              <a:pPr>
                <a:defRPr/>
              </a:pPr>
              <a:t>1/23/2014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602DD02-DCF3-4A48-AB2C-8E729A831FDD}" type="slidenum">
              <a:rPr lang="en-US"/>
              <a:pPr>
                <a:defRPr/>
              </a:pPr>
              <a:t>‹#›</a:t>
            </a:fld>
            <a:endParaRPr lang="en-US"/>
          </a:p>
        </p:txBody>
      </p:sp>
    </p:spTree>
    <p:extLst>
      <p:ext uri="{BB962C8B-B14F-4D97-AF65-F5344CB8AC3E}">
        <p14:creationId xmlns:p14="http://schemas.microsoft.com/office/powerpoint/2010/main" val="542789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F0A078ED-6854-4CCB-880A-B77C014E7E94}" type="datetimeFigureOut">
              <a:rPr lang="en-US"/>
              <a:pPr>
                <a:defRPr/>
              </a:pPr>
              <a:t>1/23/2014</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874CD7FC-65B2-4E7A-819C-8A96A8E899FD}" type="slidenum">
              <a:rPr lang="en-US"/>
              <a:pPr>
                <a:defRPr/>
              </a:pPr>
              <a:t>‹#›</a:t>
            </a:fld>
            <a:endParaRPr lang="en-US"/>
          </a:p>
        </p:txBody>
      </p:sp>
    </p:spTree>
    <p:extLst>
      <p:ext uri="{BB962C8B-B14F-4D97-AF65-F5344CB8AC3E}">
        <p14:creationId xmlns:p14="http://schemas.microsoft.com/office/powerpoint/2010/main" val="252899823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23CDA61-C396-4077-986B-B12E8DEF5A0D}" type="datetimeFigureOut">
              <a:rPr lang="en-US"/>
              <a:pPr>
                <a:defRPr/>
              </a:pPr>
              <a:t>1/23/2014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6CF1B642-21BE-43C4-B421-B0CCCE219055}" type="slidenum">
              <a:rPr lang="en-US"/>
              <a:pPr>
                <a:defRPr/>
              </a:pPr>
              <a:t>‹#›</a:t>
            </a:fld>
            <a:endParaRPr lang="en-US"/>
          </a:p>
        </p:txBody>
      </p:sp>
    </p:spTree>
    <p:extLst>
      <p:ext uri="{BB962C8B-B14F-4D97-AF65-F5344CB8AC3E}">
        <p14:creationId xmlns:p14="http://schemas.microsoft.com/office/powerpoint/2010/main" val="388677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4DE7B684-501E-4454-95A6-4F570F2C2325}" type="datetimeFigureOut">
              <a:rPr lang="en-US"/>
              <a:pPr>
                <a:defRPr/>
              </a:pPr>
              <a:t>1/23/2014</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C768499-850A-433A-8058-29C86AEF6E4D}" type="slidenum">
              <a:rPr lang="en-US"/>
              <a:pPr>
                <a:defRPr/>
              </a:pPr>
              <a:t>‹#›</a:t>
            </a:fld>
            <a:endParaRPr lang="en-US"/>
          </a:p>
        </p:txBody>
      </p:sp>
    </p:spTree>
    <p:extLst>
      <p:ext uri="{BB962C8B-B14F-4D97-AF65-F5344CB8AC3E}">
        <p14:creationId xmlns:p14="http://schemas.microsoft.com/office/powerpoint/2010/main" val="299146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6F93A27-861D-4DAB-AECE-4BA32627E41C}"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93982000-02AA-46A9-B032-CAB43F21607A}" type="datetimeFigureOut">
              <a:rPr lang="en-US"/>
              <a:pPr>
                <a:defRPr/>
              </a:pPr>
              <a:t>1/23/2014</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8908394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C1B7949-7689-40A8-A1C4-79F118DB2D59}"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BA58E15-AE7C-4A9F-A3F9-68BFA5BCAF7C}" type="datetimeFigureOut">
              <a:rPr lang="en-US"/>
              <a:pPr>
                <a:defRPr/>
              </a:pPr>
              <a:t>1/23/2014</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327130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defRPr/>
            </a:pPr>
            <a:endParaRPr lang="en-US" altLang="en-US" smtClean="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F1C75209-73B9-4212-9805-0AB594E43DBB}" type="datetimeFigureOut">
              <a:rPr lang="en-US"/>
              <a:pPr>
                <a:defRPr/>
              </a:pPr>
              <a:t>1/23/2014</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9727B505-1D31-4CAC-9ABD-9D2692F477C7}"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google.com/url?sa=i&amp;source=images&amp;cd=&amp;cad=rja&amp;docid=UIYbmhNEN-RuvM&amp;tbnid=fgY58TNdLeNYSM:&amp;ved=&amp;url=http://cleansocialicons.com/transparent-linkedi-logo-icon-png/&amp;ei=Y0tgUsCUEcqCyQHooYGoCw&amp;psig=AFQjCNFNylMQDyR2HgTxlcjHE-u-TSkb5g&amp;ust=1382128867341975" TargetMode="External"/><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hyperlink" Target="http://www.google.com/url?sa=i&amp;rct=j&amp;q=&amp;esrc=s&amp;frm=1&amp;source=images&amp;cd=&amp;cad=rja&amp;docid=orgF3RxsYmTYbM&amp;tbnid=4UL8Azf5OEkT8M:&amp;ved=0CAUQjRw&amp;url=http://newsroom.fb.com/Photos-and-B-Roll/4406/Logo&amp;ei=pf1FUsWaHuXKyQHlwYDABw&amp;bvm=bv.53217764,d.aWc&amp;psig=AFQjCNEwJGQrAzsceSsBMIoB6jB7rcUuoQ&amp;ust=1380405026081165" TargetMode="External"/><Relationship Id="rId1" Type="http://schemas.openxmlformats.org/officeDocument/2006/relationships/slideLayout" Target="../slideLayouts/slideLayout2.xml"/><Relationship Id="rId6" Type="http://schemas.openxmlformats.org/officeDocument/2006/relationships/hyperlink" Target="http://www.google.com/url?sa=i&amp;source=images&amp;cd=&amp;cad=rja&amp;docid=SVMS1ARDEHFOtM&amp;tbnid=vkMLF2ujst9tKM:&amp;ved=0CAgQjRwwAA&amp;url=http://en.wikipedia.org/wiki/File:Instagram_logo.png&amp;ei=Kf5FUvbRJKWRygHY-YE4&amp;psig=AFQjCNHOJ54nzztJ_OPLL9SToKz_lsk2Lg&amp;ust=1380405161643782" TargetMode="External"/><Relationship Id="rId5" Type="http://schemas.openxmlformats.org/officeDocument/2006/relationships/image" Target="../media/image15.png"/><Relationship Id="rId4" Type="http://schemas.openxmlformats.org/officeDocument/2006/relationships/hyperlink" Target="http://www.google.com/url?sa=i&amp;rct=j&amp;q=&amp;esrc=s&amp;frm=1&amp;source=images&amp;cd=&amp;cad=rja&amp;docid=9RnOTTrsvfy9RM&amp;tbnid=wQuOlmPEBn0rJM:&amp;ved=0CAUQjRw&amp;url=http://www1.montpellier.inra.fr/ica2013/&amp;ei=0_1FUp21L42ayQGHtYDYBA&amp;bvm=bv.53217764,d.aWc&amp;psig=AFQjCNGe3Jpc2PYo0rCCjmbYymg-XQZ-WA&amp;ust=1380405065251321" TargetMode="External"/><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asact.org/" TargetMode="External"/><Relationship Id="rId2" Type="http://schemas.openxmlformats.org/officeDocument/2006/relationships/hyperlink" Target="http://www.soa.org/" TargetMode="External"/><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hyperlink" Target="http://www.beanactuary.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bpptraining.com/" TargetMode="External"/><Relationship Id="rId2" Type="http://schemas.openxmlformats.org/officeDocument/2006/relationships/hyperlink" Target="http://www.actuarialoutpost.com/" TargetMode="External"/><Relationship Id="rId1" Type="http://schemas.openxmlformats.org/officeDocument/2006/relationships/slideLayout" Target="../slideLayouts/slideLayout2.xml"/><Relationship Id="rId6" Type="http://schemas.openxmlformats.org/officeDocument/2006/relationships/hyperlink" Target="http://www.sambroverman.com/" TargetMode="External"/><Relationship Id="rId5" Type="http://schemas.openxmlformats.org/officeDocument/2006/relationships/hyperlink" Target="http://www.neas-seminars.com/" TargetMode="External"/><Relationship Id="rId4" Type="http://schemas.openxmlformats.org/officeDocument/2006/relationships/hyperlink" Target="http://www.actuarialseminar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businessinsurance.com/" TargetMode="External"/><Relationship Id="rId2" Type="http://schemas.openxmlformats.org/officeDocument/2006/relationships/hyperlink" Target="http://www.actuary.net/" TargetMode="External"/><Relationship Id="rId1" Type="http://schemas.openxmlformats.org/officeDocument/2006/relationships/slideLayout" Target="../slideLayouts/slideLayout2.xml"/><Relationship Id="rId6" Type="http://schemas.openxmlformats.org/officeDocument/2006/relationships/image" Target="../media/image21.wmf"/><Relationship Id="rId5" Type="http://schemas.openxmlformats.org/officeDocument/2006/relationships/hyperlink" Target="http://www.benefitslink.com/" TargetMode="External"/><Relationship Id="rId4" Type="http://schemas.openxmlformats.org/officeDocument/2006/relationships/hyperlink" Target="http://www.insurancenewsnet.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dam.noreen@dwsimpson.com" TargetMode="External"/><Relationship Id="rId2" Type="http://schemas.openxmlformats.org/officeDocument/2006/relationships/hyperlink" Target="mailto:caitlin.cunningham@dwsimpso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276600"/>
            <a:ext cx="7620000" cy="2514600"/>
          </a:xfrm>
        </p:spPr>
        <p:txBody>
          <a:bodyPr>
            <a:noAutofit/>
          </a:bodyPr>
          <a:lstStyle/>
          <a:p>
            <a:pPr eaLnBrk="1" fontAlgn="auto" hangingPunct="1">
              <a:spcAft>
                <a:spcPts val="0"/>
              </a:spcAft>
              <a:buFont typeface="Wingdings 2"/>
              <a:buNone/>
              <a:defRPr/>
            </a:pPr>
            <a:r>
              <a:rPr lang="en-US" sz="2800" cap="none" spc="0" dirty="0" smtClean="0">
                <a:solidFill>
                  <a:srgbClr val="333333"/>
                </a:solidFill>
              </a:rPr>
              <a:t>Securing Your First Actuarial Position</a:t>
            </a:r>
          </a:p>
          <a:p>
            <a:pPr eaLnBrk="1" fontAlgn="auto" hangingPunct="1">
              <a:spcAft>
                <a:spcPts val="0"/>
              </a:spcAft>
              <a:buFont typeface="Wingdings 2"/>
              <a:buNone/>
              <a:defRPr/>
            </a:pPr>
            <a:endParaRPr lang="en-US" sz="1100" b="0" spc="0" dirty="0" smtClean="0">
              <a:solidFill>
                <a:srgbClr val="333333"/>
              </a:solidFill>
            </a:endParaRPr>
          </a:p>
          <a:p>
            <a:pPr eaLnBrk="1" fontAlgn="auto" hangingPunct="1">
              <a:spcAft>
                <a:spcPts val="0"/>
              </a:spcAft>
              <a:buFont typeface="Wingdings 2"/>
              <a:buNone/>
              <a:defRPr/>
            </a:pPr>
            <a:r>
              <a:rPr lang="en-US" sz="1100" b="0" spc="0" dirty="0" smtClean="0">
                <a:solidFill>
                  <a:srgbClr val="333333"/>
                </a:solidFill>
              </a:rPr>
              <a:t>________________________________________________________</a:t>
            </a:r>
          </a:p>
          <a:p>
            <a:pPr eaLnBrk="1" fontAlgn="auto" hangingPunct="1">
              <a:spcAft>
                <a:spcPts val="0"/>
              </a:spcAft>
              <a:buFont typeface="Wingdings 2"/>
              <a:buNone/>
              <a:defRPr/>
            </a:pPr>
            <a:endParaRPr lang="en-US" sz="1800" b="0" cap="none" spc="0" dirty="0" smtClean="0">
              <a:solidFill>
                <a:srgbClr val="333333"/>
              </a:solidFill>
            </a:endParaRPr>
          </a:p>
          <a:p>
            <a:pPr eaLnBrk="1" fontAlgn="auto" hangingPunct="1">
              <a:spcAft>
                <a:spcPts val="0"/>
              </a:spcAft>
              <a:buFont typeface="Wingdings 2"/>
              <a:buNone/>
              <a:defRPr/>
            </a:pPr>
            <a:r>
              <a:rPr lang="en-US" sz="1800" b="0" cap="none" spc="0" dirty="0" smtClean="0">
                <a:solidFill>
                  <a:srgbClr val="333333"/>
                </a:solidFill>
              </a:rPr>
              <a:t>Presented By: </a:t>
            </a:r>
            <a:r>
              <a:rPr lang="en-US" sz="1800" b="0" i="1" cap="none" spc="0" dirty="0" smtClean="0">
                <a:solidFill>
                  <a:srgbClr val="333333"/>
                </a:solidFill>
              </a:rPr>
              <a:t>Caitlin Cunningham &amp; </a:t>
            </a:r>
            <a:r>
              <a:rPr lang="en-US" sz="1800" b="0" cap="none" spc="0" dirty="0" smtClean="0">
                <a:solidFill>
                  <a:srgbClr val="333333"/>
                </a:solidFill>
              </a:rPr>
              <a:t> </a:t>
            </a:r>
            <a:r>
              <a:rPr lang="en-US" sz="1800" b="0" i="1" cap="none" spc="0" dirty="0" smtClean="0">
                <a:solidFill>
                  <a:srgbClr val="333333"/>
                </a:solidFill>
              </a:rPr>
              <a:t>Adam Noreen </a:t>
            </a:r>
          </a:p>
          <a:p>
            <a:pPr eaLnBrk="1" fontAlgn="auto" hangingPunct="1">
              <a:spcAft>
                <a:spcPts val="0"/>
              </a:spcAft>
              <a:buFont typeface="Wingdings 2"/>
              <a:buNone/>
              <a:defRPr/>
            </a:pPr>
            <a:r>
              <a:rPr lang="en-US" sz="1800" b="0" cap="none" spc="0" dirty="0" smtClean="0">
                <a:solidFill>
                  <a:srgbClr val="333333"/>
                </a:solidFill>
              </a:rPr>
              <a:t>Penn State University</a:t>
            </a:r>
          </a:p>
          <a:p>
            <a:pPr eaLnBrk="1" fontAlgn="auto" hangingPunct="1">
              <a:spcAft>
                <a:spcPts val="0"/>
              </a:spcAft>
              <a:buFont typeface="Wingdings 2"/>
              <a:buNone/>
              <a:defRPr/>
            </a:pPr>
            <a:r>
              <a:rPr lang="en-US" sz="1800" b="0" cap="none" spc="0" smtClean="0">
                <a:solidFill>
                  <a:srgbClr val="333333"/>
                </a:solidFill>
              </a:rPr>
              <a:t>January 22, </a:t>
            </a:r>
            <a:r>
              <a:rPr lang="en-US" sz="1800" b="0" cap="none" spc="0" dirty="0" smtClean="0">
                <a:solidFill>
                  <a:srgbClr val="333333"/>
                </a:solidFill>
              </a:rPr>
              <a:t>2014</a:t>
            </a:r>
            <a:endParaRPr lang="en-US" sz="1800" b="0" cap="none" spc="0" dirty="0">
              <a:solidFill>
                <a:srgbClr val="333333"/>
              </a:solidFill>
            </a:endParaRPr>
          </a:p>
        </p:txBody>
      </p:sp>
      <p:pic>
        <p:nvPicPr>
          <p:cNvPr id="1331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4513" y="609600"/>
            <a:ext cx="5514975"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solidFill>
                  <a:srgbClr val="292929"/>
                </a:solidFill>
              </a:rPr>
              <a:t>Sample: Actuarial Exams/Designations</a:t>
            </a:r>
          </a:p>
        </p:txBody>
      </p:sp>
      <p:sp>
        <p:nvSpPr>
          <p:cNvPr id="22531" name="Content Placeholder 2"/>
          <p:cNvSpPr>
            <a:spLocks noGrp="1"/>
          </p:cNvSpPr>
          <p:nvPr>
            <p:ph sz="quarter" idx="1"/>
          </p:nvPr>
        </p:nvSpPr>
        <p:spPr>
          <a:xfrm>
            <a:off x="792163" y="2057400"/>
            <a:ext cx="8504237" cy="3962400"/>
          </a:xfrm>
        </p:spPr>
        <p:txBody>
          <a:bodyPr/>
          <a:lstStyle/>
          <a:p>
            <a:pPr marL="0" indent="0" eaLnBrk="1" hangingPunct="1">
              <a:buFont typeface="Wingdings 2" pitchFamily="18" charset="2"/>
              <a:buNone/>
            </a:pPr>
            <a:r>
              <a:rPr lang="en-US" altLang="en-US" sz="2400" b="1" u="sng" smtClean="0">
                <a:solidFill>
                  <a:srgbClr val="292929"/>
                </a:solidFill>
              </a:rPr>
              <a:t>Actuarial Exams &amp; Credits</a:t>
            </a:r>
          </a:p>
          <a:p>
            <a:pPr marL="0" indent="0" eaLnBrk="1" hangingPunct="1">
              <a:buFont typeface="Wingdings 2" pitchFamily="18" charset="2"/>
              <a:buNone/>
            </a:pPr>
            <a:r>
              <a:rPr lang="en-US" altLang="en-US" sz="2400" smtClean="0">
                <a:solidFill>
                  <a:srgbClr val="292929"/>
                </a:solidFill>
              </a:rPr>
              <a:t>Successfully completed Exams P/1 and FM/2</a:t>
            </a:r>
          </a:p>
          <a:p>
            <a:pPr marL="0" indent="0" eaLnBrk="1" hangingPunct="1">
              <a:buFont typeface="Wingdings 2" pitchFamily="18" charset="2"/>
              <a:buNone/>
            </a:pPr>
            <a:r>
              <a:rPr lang="en-US" altLang="en-US" sz="2400" smtClean="0">
                <a:solidFill>
                  <a:srgbClr val="292929"/>
                </a:solidFill>
              </a:rPr>
              <a:t>Sitting for Exam MFE/3F (April 2014)</a:t>
            </a:r>
          </a:p>
          <a:p>
            <a:pPr marL="0" indent="0" eaLnBrk="1" hangingPunct="1">
              <a:buFont typeface="Wingdings 2" pitchFamily="18" charset="2"/>
              <a:buNone/>
            </a:pPr>
            <a:r>
              <a:rPr lang="en-US" altLang="en-US" sz="2400" smtClean="0">
                <a:solidFill>
                  <a:srgbClr val="292929"/>
                </a:solidFill>
              </a:rPr>
              <a:t>Fulfilled VEEs in Economics and Corporate Finance</a:t>
            </a:r>
          </a:p>
          <a:p>
            <a:pPr marL="0" indent="0" eaLnBrk="1" hangingPunct="1">
              <a:buFont typeface="Wingdings 2" pitchFamily="18" charset="2"/>
              <a:buNone/>
            </a:pPr>
            <a:endParaRPr lang="en-US" altLang="en-US" sz="2400" i="1" smtClean="0">
              <a:solidFill>
                <a:srgbClr val="292929"/>
              </a:solidFill>
            </a:endParaRPr>
          </a:p>
          <a:p>
            <a:pPr marL="0" indent="0" eaLnBrk="1" hangingPunct="1">
              <a:buFont typeface="Wingdings 2" pitchFamily="18" charset="2"/>
              <a:buNone/>
            </a:pPr>
            <a:r>
              <a:rPr lang="en-US" altLang="en-US" sz="2000" i="1" smtClean="0">
                <a:solidFill>
                  <a:srgbClr val="292929"/>
                </a:solidFill>
              </a:rPr>
              <a:t>Or...</a:t>
            </a:r>
          </a:p>
          <a:p>
            <a:pPr marL="0" indent="0" algn="ctr" eaLnBrk="1" hangingPunct="1">
              <a:buFont typeface="Wingdings 2" pitchFamily="18" charset="2"/>
              <a:buNone/>
            </a:pPr>
            <a:endParaRPr lang="en-US" altLang="en-US" sz="2000" i="1" smtClean="0">
              <a:solidFill>
                <a:srgbClr val="292929"/>
              </a:solidFill>
            </a:endParaRPr>
          </a:p>
          <a:p>
            <a:pPr marL="0" indent="0" eaLnBrk="1" hangingPunct="1">
              <a:buFont typeface="Wingdings 2" pitchFamily="18" charset="2"/>
              <a:buNone/>
            </a:pPr>
            <a:r>
              <a:rPr lang="en-US" altLang="en-US" sz="2400" b="1" u="sng" smtClean="0">
                <a:solidFill>
                  <a:srgbClr val="292929"/>
                </a:solidFill>
              </a:rPr>
              <a:t>Actuarial Designations</a:t>
            </a:r>
          </a:p>
          <a:p>
            <a:pPr marL="0" indent="0" eaLnBrk="1" hangingPunct="1">
              <a:buFont typeface="Wingdings 2" pitchFamily="18" charset="2"/>
              <a:buNone/>
            </a:pPr>
            <a:r>
              <a:rPr lang="en-US" altLang="en-US" sz="2400" smtClean="0">
                <a:solidFill>
                  <a:srgbClr val="292929"/>
                </a:solidFill>
              </a:rPr>
              <a:t>Fellow of the Society of Actuaries,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solidFill>
                  <a:srgbClr val="333333"/>
                </a:solidFill>
              </a:rPr>
              <a:t>Sample: Education</a:t>
            </a:r>
          </a:p>
        </p:txBody>
      </p:sp>
      <p:sp>
        <p:nvSpPr>
          <p:cNvPr id="23555" name="Content Placeholder 2"/>
          <p:cNvSpPr>
            <a:spLocks noGrp="1"/>
          </p:cNvSpPr>
          <p:nvPr>
            <p:ph sz="quarter" idx="1"/>
          </p:nvPr>
        </p:nvSpPr>
        <p:spPr>
          <a:xfrm>
            <a:off x="792163" y="2206625"/>
            <a:ext cx="8504237" cy="3584575"/>
          </a:xfrm>
        </p:spPr>
        <p:txBody>
          <a:bodyPr/>
          <a:lstStyle/>
          <a:p>
            <a:pPr marL="0" indent="0" eaLnBrk="1" hangingPunct="1">
              <a:buFont typeface="Wingdings 2" pitchFamily="18" charset="2"/>
              <a:buNone/>
            </a:pPr>
            <a:r>
              <a:rPr lang="en-US" altLang="en-US" sz="2400" b="1" u="sng" smtClean="0">
                <a:solidFill>
                  <a:srgbClr val="292929"/>
                </a:solidFill>
              </a:rPr>
              <a:t>Education</a:t>
            </a:r>
          </a:p>
          <a:p>
            <a:pPr marL="0" indent="0" eaLnBrk="1" hangingPunct="1">
              <a:buFont typeface="Wingdings 2" pitchFamily="18" charset="2"/>
              <a:buNone/>
            </a:pPr>
            <a:r>
              <a:rPr lang="en-US" altLang="en-US" sz="2400" b="1" smtClean="0">
                <a:solidFill>
                  <a:srgbClr val="292929"/>
                </a:solidFill>
              </a:rPr>
              <a:t>Pennsylvania State University</a:t>
            </a:r>
            <a:r>
              <a:rPr lang="en-US" altLang="en-US" sz="2400" smtClean="0">
                <a:solidFill>
                  <a:srgbClr val="292929"/>
                </a:solidFill>
              </a:rPr>
              <a:t>, State College, PA</a:t>
            </a:r>
          </a:p>
          <a:p>
            <a:pPr marL="0" indent="0" eaLnBrk="1" hangingPunct="1">
              <a:buFont typeface="Wingdings 2" pitchFamily="18" charset="2"/>
              <a:buNone/>
            </a:pPr>
            <a:r>
              <a:rPr lang="en-US" altLang="en-US" sz="2400" i="1" smtClean="0">
                <a:solidFill>
                  <a:srgbClr val="292929"/>
                </a:solidFill>
              </a:rPr>
              <a:t>B.S. in Mathematics       	</a:t>
            </a:r>
            <a:r>
              <a:rPr lang="en-US" altLang="en-US" sz="2400" smtClean="0">
                <a:solidFill>
                  <a:srgbClr val="292929"/>
                </a:solidFill>
              </a:rPr>
              <a:t>Graduation expected May 2014</a:t>
            </a:r>
            <a:endParaRPr lang="en-US" altLang="en-US" sz="2400" i="1" smtClean="0">
              <a:solidFill>
                <a:srgbClr val="292929"/>
              </a:solidFill>
            </a:endParaRPr>
          </a:p>
          <a:p>
            <a:pPr marL="0" indent="0" eaLnBrk="1" hangingPunct="1">
              <a:buFont typeface="Wingdings 2" pitchFamily="18" charset="2"/>
              <a:buNone/>
            </a:pPr>
            <a:r>
              <a:rPr lang="en-US" altLang="en-US" sz="2400" i="1" smtClean="0">
                <a:solidFill>
                  <a:srgbClr val="292929"/>
                </a:solidFill>
              </a:rPr>
              <a:t>Minors in Statistics and Economics</a:t>
            </a:r>
          </a:p>
          <a:p>
            <a:pPr marL="0" indent="0" eaLnBrk="1" hangingPunct="1">
              <a:buFont typeface="Wingdings 2" pitchFamily="18" charset="2"/>
              <a:buNone/>
            </a:pPr>
            <a:r>
              <a:rPr lang="en-US" altLang="en-US" sz="2400" smtClean="0">
                <a:solidFill>
                  <a:srgbClr val="292929"/>
                </a:solidFill>
              </a:rPr>
              <a:t>GPA: 3.7/4.0</a:t>
            </a:r>
          </a:p>
        </p:txBody>
      </p:sp>
      <p:pic>
        <p:nvPicPr>
          <p:cNvPr id="23556" name="Picture 8" descr="http://ramonperalta.typepad.com/.a/6a0153915ddbff970b01675f1a8a39970b-8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267200"/>
            <a:ext cx="327501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solidFill>
                  <a:srgbClr val="333333"/>
                </a:solidFill>
              </a:rPr>
              <a:t>Sample: Actuarial Experience</a:t>
            </a:r>
          </a:p>
        </p:txBody>
      </p:sp>
      <p:sp>
        <p:nvSpPr>
          <p:cNvPr id="24579" name="Content Placeholder 2"/>
          <p:cNvSpPr>
            <a:spLocks noGrp="1"/>
          </p:cNvSpPr>
          <p:nvPr>
            <p:ph sz="quarter" idx="1"/>
          </p:nvPr>
        </p:nvSpPr>
        <p:spPr>
          <a:xfrm>
            <a:off x="762000" y="2209800"/>
            <a:ext cx="8504238" cy="4422775"/>
          </a:xfrm>
        </p:spPr>
        <p:txBody>
          <a:bodyPr/>
          <a:lstStyle/>
          <a:p>
            <a:pPr marL="0" indent="0" eaLnBrk="1" hangingPunct="1">
              <a:buFont typeface="Wingdings 2" pitchFamily="18" charset="2"/>
              <a:buNone/>
            </a:pPr>
            <a:r>
              <a:rPr lang="en-US" altLang="en-US" sz="2400" b="1" u="sng" smtClean="0">
                <a:solidFill>
                  <a:srgbClr val="292929"/>
                </a:solidFill>
              </a:rPr>
              <a:t>Actuarial Experience</a:t>
            </a:r>
          </a:p>
          <a:p>
            <a:pPr marL="0" indent="0" eaLnBrk="1" hangingPunct="1">
              <a:buFont typeface="Wingdings 2" pitchFamily="18" charset="2"/>
              <a:buNone/>
            </a:pPr>
            <a:r>
              <a:rPr lang="en-US" altLang="en-US" sz="2400" b="1" smtClean="0">
                <a:solidFill>
                  <a:srgbClr val="292929"/>
                </a:solidFill>
              </a:rPr>
              <a:t>Company Name</a:t>
            </a:r>
            <a:r>
              <a:rPr lang="en-US" altLang="en-US" sz="2400" smtClean="0">
                <a:solidFill>
                  <a:srgbClr val="292929"/>
                </a:solidFill>
              </a:rPr>
              <a:t>, City, State/Province</a:t>
            </a:r>
          </a:p>
          <a:p>
            <a:pPr marL="0" indent="0" eaLnBrk="1" hangingPunct="1">
              <a:buFont typeface="Wingdings 2" pitchFamily="18" charset="2"/>
              <a:buNone/>
            </a:pPr>
            <a:r>
              <a:rPr lang="en-US" altLang="en-US" sz="2400" i="1" smtClean="0">
                <a:solidFill>
                  <a:srgbClr val="292929"/>
                </a:solidFill>
              </a:rPr>
              <a:t>P&amp;C Actuarial Intern			</a:t>
            </a:r>
            <a:r>
              <a:rPr lang="en-US" altLang="en-US" sz="2400" smtClean="0">
                <a:solidFill>
                  <a:srgbClr val="292929"/>
                </a:solidFill>
              </a:rPr>
              <a:t>Summer 2013</a:t>
            </a:r>
          </a:p>
          <a:p>
            <a:pPr lvl="2" eaLnBrk="1" hangingPunct="1">
              <a:buClr>
                <a:srgbClr val="008080"/>
              </a:buClr>
              <a:buFont typeface="Arial" charset="0"/>
              <a:buChar char="•"/>
            </a:pPr>
            <a:r>
              <a:rPr lang="en-US" altLang="en-US" smtClean="0">
                <a:solidFill>
                  <a:srgbClr val="292929"/>
                </a:solidFill>
              </a:rPr>
              <a:t>Applied Excel to...</a:t>
            </a:r>
          </a:p>
          <a:p>
            <a:pPr lvl="2" eaLnBrk="1" hangingPunct="1">
              <a:buClr>
                <a:srgbClr val="008080"/>
              </a:buClr>
              <a:buFont typeface="Arial" charset="0"/>
              <a:buChar char="•"/>
            </a:pPr>
            <a:r>
              <a:rPr lang="en-US" altLang="en-US" smtClean="0">
                <a:solidFill>
                  <a:srgbClr val="292929"/>
                </a:solidFill>
              </a:rPr>
              <a:t>Priced products X, Y, Z...</a:t>
            </a:r>
          </a:p>
          <a:p>
            <a:pPr lvl="2" eaLnBrk="1" hangingPunct="1">
              <a:buClr>
                <a:srgbClr val="008080"/>
              </a:buClr>
              <a:buFont typeface="Arial" charset="0"/>
              <a:buChar char="•"/>
            </a:pPr>
            <a:r>
              <a:rPr lang="en-US" altLang="en-US" smtClean="0">
                <a:solidFill>
                  <a:srgbClr val="292929"/>
                </a:solidFill>
              </a:rPr>
              <a:t>Analyzed data...</a:t>
            </a:r>
          </a:p>
          <a:p>
            <a:pPr lvl="2" eaLnBrk="1" hangingPunct="1">
              <a:buClr>
                <a:srgbClr val="008080"/>
              </a:buClr>
              <a:buFont typeface="Arial" charset="0"/>
              <a:buChar char="•"/>
            </a:pPr>
            <a:r>
              <a:rPr lang="en-US" altLang="en-US" smtClean="0">
                <a:solidFill>
                  <a:srgbClr val="292929"/>
                </a:solidFill>
              </a:rPr>
              <a:t>Presented findings...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solidFill>
                  <a:srgbClr val="333333"/>
                </a:solidFill>
              </a:rPr>
              <a:t>Sample: Additional Work Experience</a:t>
            </a:r>
          </a:p>
        </p:txBody>
      </p:sp>
      <p:sp>
        <p:nvSpPr>
          <p:cNvPr id="25603" name="Content Placeholder 2"/>
          <p:cNvSpPr>
            <a:spLocks noGrp="1"/>
          </p:cNvSpPr>
          <p:nvPr>
            <p:ph sz="quarter" idx="1"/>
          </p:nvPr>
        </p:nvSpPr>
        <p:spPr>
          <a:xfrm>
            <a:off x="762000" y="2206625"/>
            <a:ext cx="8653463" cy="4041775"/>
          </a:xfrm>
        </p:spPr>
        <p:txBody>
          <a:bodyPr/>
          <a:lstStyle/>
          <a:p>
            <a:pPr marL="0" indent="0" eaLnBrk="1" hangingPunct="1">
              <a:buFont typeface="Wingdings 2" pitchFamily="18" charset="2"/>
              <a:buNone/>
            </a:pPr>
            <a:r>
              <a:rPr lang="en-US" altLang="en-US" sz="2400" b="1" u="sng" smtClean="0">
                <a:solidFill>
                  <a:srgbClr val="292929"/>
                </a:solidFill>
              </a:rPr>
              <a:t>Additional Work Experience</a:t>
            </a:r>
          </a:p>
          <a:p>
            <a:pPr marL="0" indent="0" eaLnBrk="1" hangingPunct="1">
              <a:buFont typeface="Wingdings 2" pitchFamily="18" charset="2"/>
              <a:buNone/>
            </a:pPr>
            <a:r>
              <a:rPr lang="en-US" altLang="en-US" sz="2400" b="1" smtClean="0">
                <a:solidFill>
                  <a:srgbClr val="292929"/>
                </a:solidFill>
              </a:rPr>
              <a:t>Company Name</a:t>
            </a:r>
            <a:r>
              <a:rPr lang="en-US" altLang="en-US" sz="2400" smtClean="0">
                <a:solidFill>
                  <a:srgbClr val="292929"/>
                </a:solidFill>
              </a:rPr>
              <a:t>, City, State/Province</a:t>
            </a:r>
          </a:p>
          <a:p>
            <a:pPr marL="0" indent="0" eaLnBrk="1" hangingPunct="1">
              <a:buFont typeface="Wingdings 2" pitchFamily="18" charset="2"/>
              <a:buNone/>
            </a:pPr>
            <a:r>
              <a:rPr lang="en-US" altLang="en-US" sz="2400" i="1" smtClean="0">
                <a:solidFill>
                  <a:srgbClr val="292929"/>
                </a:solidFill>
              </a:rPr>
              <a:t>Administrative Assistant 		</a:t>
            </a:r>
            <a:r>
              <a:rPr lang="en-US" altLang="en-US" sz="2400" smtClean="0">
                <a:solidFill>
                  <a:srgbClr val="292929"/>
                </a:solidFill>
              </a:rPr>
              <a:t>July 2012 – Present</a:t>
            </a:r>
          </a:p>
          <a:p>
            <a:pPr lvl="2" eaLnBrk="1" hangingPunct="1">
              <a:buClr>
                <a:srgbClr val="008080"/>
              </a:buClr>
              <a:buFont typeface="Arial" charset="0"/>
              <a:buChar char="•"/>
            </a:pPr>
            <a:r>
              <a:rPr lang="en-US" altLang="en-US" smtClean="0">
                <a:solidFill>
                  <a:srgbClr val="292929"/>
                </a:solidFill>
              </a:rPr>
              <a:t>Answer phone calls...</a:t>
            </a:r>
          </a:p>
          <a:p>
            <a:pPr lvl="2" eaLnBrk="1" hangingPunct="1">
              <a:buClr>
                <a:srgbClr val="008080"/>
              </a:buClr>
              <a:buFont typeface="Arial" charset="0"/>
              <a:buChar char="•"/>
            </a:pPr>
            <a:r>
              <a:rPr lang="en-US" altLang="en-US" smtClean="0">
                <a:solidFill>
                  <a:srgbClr val="292929"/>
                </a:solidFill>
              </a:rPr>
              <a:t>Greet visitors...</a:t>
            </a:r>
          </a:p>
          <a:p>
            <a:pPr marL="0" indent="0" eaLnBrk="1" hangingPunct="1">
              <a:buFont typeface="Wingdings 2" pitchFamily="18" charset="2"/>
              <a:buNone/>
            </a:pPr>
            <a:r>
              <a:rPr lang="en-US" altLang="en-US" sz="2400" i="1" smtClean="0">
                <a:solidFill>
                  <a:srgbClr val="292929"/>
                </a:solidFill>
              </a:rPr>
              <a:t>Filing Clerk	       			</a:t>
            </a:r>
            <a:r>
              <a:rPr lang="en-US" altLang="en-US" sz="2400" smtClean="0">
                <a:solidFill>
                  <a:srgbClr val="292929"/>
                </a:solidFill>
              </a:rPr>
              <a:t>Jan 2012 – June 2012</a:t>
            </a:r>
          </a:p>
          <a:p>
            <a:pPr lvl="2" eaLnBrk="1" hangingPunct="1">
              <a:buClr>
                <a:srgbClr val="008080"/>
              </a:buClr>
              <a:buFont typeface="Arial" charset="0"/>
              <a:buChar char="•"/>
            </a:pPr>
            <a:r>
              <a:rPr lang="en-US" altLang="en-US" smtClean="0">
                <a:solidFill>
                  <a:srgbClr val="292929"/>
                </a:solidFill>
              </a:rPr>
              <a:t>Filed documents...</a:t>
            </a:r>
          </a:p>
          <a:p>
            <a:pPr lvl="2" eaLnBrk="1" hangingPunct="1">
              <a:buClr>
                <a:srgbClr val="008080"/>
              </a:buClr>
              <a:buFont typeface="Arial" charset="0"/>
              <a:buChar char="•"/>
            </a:pPr>
            <a:r>
              <a:rPr lang="en-US" altLang="en-US" smtClean="0">
                <a:solidFill>
                  <a:srgbClr val="292929"/>
                </a:solidFill>
              </a:rPr>
              <a:t>Collaborated with...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solidFill>
                  <a:srgbClr val="333333"/>
                </a:solidFill>
              </a:rPr>
              <a:t>Sample: Technical Skills</a:t>
            </a:r>
          </a:p>
        </p:txBody>
      </p:sp>
      <p:sp>
        <p:nvSpPr>
          <p:cNvPr id="26627" name="Content Placeholder 2"/>
          <p:cNvSpPr>
            <a:spLocks noGrp="1"/>
          </p:cNvSpPr>
          <p:nvPr>
            <p:ph sz="quarter" idx="1"/>
          </p:nvPr>
        </p:nvSpPr>
        <p:spPr>
          <a:xfrm>
            <a:off x="762000" y="2206625"/>
            <a:ext cx="6934200" cy="2670175"/>
          </a:xfrm>
        </p:spPr>
        <p:txBody>
          <a:bodyPr/>
          <a:lstStyle/>
          <a:p>
            <a:pPr marL="0" indent="0" eaLnBrk="1" hangingPunct="1">
              <a:buFont typeface="Wingdings 2" pitchFamily="18" charset="2"/>
              <a:buNone/>
            </a:pPr>
            <a:r>
              <a:rPr lang="en-US" altLang="en-US" sz="2400" b="1" u="sng" smtClean="0">
                <a:solidFill>
                  <a:srgbClr val="292929"/>
                </a:solidFill>
              </a:rPr>
              <a:t>Technical Skills</a:t>
            </a:r>
          </a:p>
          <a:p>
            <a:pPr marL="0" indent="0" eaLnBrk="1" hangingPunct="1">
              <a:buFont typeface="Wingdings 2" pitchFamily="18" charset="2"/>
              <a:buNone/>
            </a:pPr>
            <a:r>
              <a:rPr lang="en-US" altLang="en-US" sz="2400" smtClean="0">
                <a:solidFill>
                  <a:srgbClr val="292929"/>
                </a:solidFill>
              </a:rPr>
              <a:t>Proficient in Excel, Access</a:t>
            </a:r>
          </a:p>
          <a:p>
            <a:pPr marL="0" indent="0" eaLnBrk="1" hangingPunct="1">
              <a:buFont typeface="Wingdings 2" pitchFamily="18" charset="2"/>
              <a:buNone/>
            </a:pPr>
            <a:r>
              <a:rPr lang="en-US" altLang="en-US" sz="2400" smtClean="0">
                <a:solidFill>
                  <a:srgbClr val="292929"/>
                </a:solidFill>
              </a:rPr>
              <a:t>Basic working knowledge of VBA, SAS, SQL, C++</a:t>
            </a:r>
          </a:p>
        </p:txBody>
      </p:sp>
      <p:pic>
        <p:nvPicPr>
          <p:cNvPr id="26628" name="Picture 3" descr="C:\Users\ccunningham\AppData\Local\Microsoft\Windows\Temporary Internet Files\Content.IE5\OKJBXDL2\MC9003841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962400"/>
            <a:ext cx="2122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solidFill>
                  <a:srgbClr val="333333"/>
                </a:solidFill>
              </a:rPr>
              <a:t>Sample: Other</a:t>
            </a:r>
          </a:p>
        </p:txBody>
      </p:sp>
      <p:sp>
        <p:nvSpPr>
          <p:cNvPr id="27651" name="Content Placeholder 2"/>
          <p:cNvSpPr>
            <a:spLocks noGrp="1"/>
          </p:cNvSpPr>
          <p:nvPr>
            <p:ph sz="quarter" idx="1"/>
          </p:nvPr>
        </p:nvSpPr>
        <p:spPr>
          <a:xfrm>
            <a:off x="762000" y="2209800"/>
            <a:ext cx="8504238" cy="4572000"/>
          </a:xfrm>
        </p:spPr>
        <p:txBody>
          <a:bodyPr/>
          <a:lstStyle/>
          <a:p>
            <a:pPr marL="0" indent="0" eaLnBrk="1" hangingPunct="1">
              <a:buFont typeface="Wingdings 2" pitchFamily="18" charset="2"/>
              <a:buNone/>
            </a:pPr>
            <a:r>
              <a:rPr lang="en-US" altLang="en-US" sz="2400" b="1" u="sng" smtClean="0">
                <a:solidFill>
                  <a:srgbClr val="292929"/>
                </a:solidFill>
              </a:rPr>
              <a:t>Leadership</a:t>
            </a:r>
          </a:p>
          <a:p>
            <a:pPr marL="0" indent="0" eaLnBrk="1" hangingPunct="1">
              <a:buFont typeface="Wingdings 2" pitchFamily="18" charset="2"/>
              <a:buNone/>
            </a:pPr>
            <a:r>
              <a:rPr lang="en-US" altLang="en-US" sz="2400" smtClean="0">
                <a:solidFill>
                  <a:srgbClr val="292929"/>
                </a:solidFill>
              </a:rPr>
              <a:t>Actuarial Science Club, </a:t>
            </a:r>
            <a:r>
              <a:rPr lang="en-US" altLang="en-US" sz="2400" i="1" smtClean="0">
                <a:solidFill>
                  <a:srgbClr val="292929"/>
                </a:solidFill>
              </a:rPr>
              <a:t>Secretary</a:t>
            </a:r>
            <a:r>
              <a:rPr lang="en-US" altLang="en-US" sz="2400" smtClean="0">
                <a:solidFill>
                  <a:srgbClr val="292929"/>
                </a:solidFill>
              </a:rPr>
              <a:t>, May 2012 – Present </a:t>
            </a:r>
          </a:p>
          <a:p>
            <a:pPr marL="0" indent="0" eaLnBrk="1" hangingPunct="1">
              <a:buFont typeface="Wingdings 2" pitchFamily="18" charset="2"/>
              <a:buNone/>
            </a:pPr>
            <a:endParaRPr lang="en-US" altLang="en-US" sz="2400" b="1" u="sng" smtClean="0">
              <a:solidFill>
                <a:srgbClr val="292929"/>
              </a:solidFill>
            </a:endParaRPr>
          </a:p>
          <a:p>
            <a:pPr marL="0" indent="0" eaLnBrk="1" hangingPunct="1">
              <a:buFont typeface="Wingdings 2" pitchFamily="18" charset="2"/>
              <a:buNone/>
            </a:pPr>
            <a:r>
              <a:rPr lang="en-US" altLang="en-US" sz="2400" b="1" u="sng" smtClean="0">
                <a:solidFill>
                  <a:srgbClr val="292929"/>
                </a:solidFill>
              </a:rPr>
              <a:t>Awards</a:t>
            </a:r>
          </a:p>
          <a:p>
            <a:pPr marL="0" indent="0" eaLnBrk="1" hangingPunct="1">
              <a:buFont typeface="Wingdings 2" pitchFamily="18" charset="2"/>
              <a:buNone/>
            </a:pPr>
            <a:r>
              <a:rPr lang="en-US" altLang="en-US" sz="2400" smtClean="0">
                <a:solidFill>
                  <a:srgbClr val="292929"/>
                </a:solidFill>
              </a:rPr>
              <a:t>DW Simpson Actuarial Scholarship, 2013</a:t>
            </a:r>
          </a:p>
          <a:p>
            <a:pPr marL="0" indent="0" eaLnBrk="1" hangingPunct="1">
              <a:buFont typeface="Wingdings 2" pitchFamily="18" charset="2"/>
              <a:buNone/>
            </a:pPr>
            <a:endParaRPr lang="en-US" altLang="en-US" sz="2400" b="1" u="sng" smtClean="0">
              <a:solidFill>
                <a:srgbClr val="292929"/>
              </a:solidFill>
            </a:endParaRPr>
          </a:p>
          <a:p>
            <a:pPr marL="0" indent="0" eaLnBrk="1" hangingPunct="1">
              <a:buFont typeface="Wingdings 2" pitchFamily="18" charset="2"/>
              <a:buNone/>
            </a:pPr>
            <a:r>
              <a:rPr lang="en-US" altLang="en-US" sz="2400" b="1" u="sng" smtClean="0">
                <a:solidFill>
                  <a:srgbClr val="292929"/>
                </a:solidFill>
              </a:rPr>
              <a:t>Language Skills</a:t>
            </a:r>
          </a:p>
          <a:p>
            <a:pPr marL="0" indent="0" eaLnBrk="1" hangingPunct="1">
              <a:buFont typeface="Wingdings 2" pitchFamily="18" charset="2"/>
              <a:buNone/>
            </a:pPr>
            <a:r>
              <a:rPr lang="en-US" altLang="en-US" sz="2400" smtClean="0">
                <a:solidFill>
                  <a:srgbClr val="292929"/>
                </a:solidFill>
              </a:rPr>
              <a:t>Fluent in Spanish</a:t>
            </a:r>
          </a:p>
        </p:txBody>
      </p:sp>
      <p:pic>
        <p:nvPicPr>
          <p:cNvPr id="27652" name="Picture 3" descr="C:\Users\ccunningham\AppData\Local\Microsoft\Windows\Temporary Internet Files\Content.IE5\DD00H2TG\MC90038413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4343400"/>
            <a:ext cx="1228725"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solidFill>
                  <a:srgbClr val="333333"/>
                </a:solidFill>
              </a:rPr>
              <a:t>Preparing Your Cover Letter</a:t>
            </a:r>
          </a:p>
        </p:txBody>
      </p:sp>
      <p:sp>
        <p:nvSpPr>
          <p:cNvPr id="28675" name="Content Placeholder 2"/>
          <p:cNvSpPr>
            <a:spLocks noGrp="1"/>
          </p:cNvSpPr>
          <p:nvPr>
            <p:ph sz="quarter" idx="1"/>
          </p:nvPr>
        </p:nvSpPr>
        <p:spPr>
          <a:xfrm>
            <a:off x="719138" y="2209800"/>
            <a:ext cx="8501062" cy="3889375"/>
          </a:xfrm>
        </p:spPr>
        <p:txBody>
          <a:bodyPr/>
          <a:lstStyle/>
          <a:p>
            <a:pPr eaLnBrk="1" hangingPunct="1">
              <a:spcAft>
                <a:spcPts val="600"/>
              </a:spcAft>
            </a:pPr>
            <a:r>
              <a:rPr lang="en-US" altLang="en-US" sz="2400" smtClean="0">
                <a:solidFill>
                  <a:srgbClr val="292929"/>
                </a:solidFill>
              </a:rPr>
              <a:t>Tailor each specifically to the specific company, role and location, demonstrating specific interest.</a:t>
            </a:r>
          </a:p>
          <a:p>
            <a:pPr eaLnBrk="1" hangingPunct="1">
              <a:spcAft>
                <a:spcPts val="600"/>
              </a:spcAft>
            </a:pPr>
            <a:r>
              <a:rPr lang="en-US" altLang="en-US" sz="2400" smtClean="0">
                <a:solidFill>
                  <a:srgbClr val="292929"/>
                </a:solidFill>
              </a:rPr>
              <a:t>Add information not found in your resume.</a:t>
            </a:r>
          </a:p>
          <a:p>
            <a:pPr eaLnBrk="1" hangingPunct="1">
              <a:spcAft>
                <a:spcPts val="600"/>
              </a:spcAft>
            </a:pPr>
            <a:r>
              <a:rPr lang="en-US" altLang="en-US" sz="2400" smtClean="0">
                <a:solidFill>
                  <a:srgbClr val="292929"/>
                </a:solidFill>
              </a:rPr>
              <a:t>Explain any ties to the geographical area.</a:t>
            </a:r>
          </a:p>
          <a:p>
            <a:pPr eaLnBrk="1" hangingPunct="1">
              <a:spcAft>
                <a:spcPts val="600"/>
              </a:spcAft>
            </a:pPr>
            <a:r>
              <a:rPr lang="en-US" altLang="en-US" sz="2400" smtClean="0">
                <a:solidFill>
                  <a:srgbClr val="292929"/>
                </a:solidFill>
              </a:rPr>
              <a:t>Proofread, proofread, proofread!</a:t>
            </a:r>
          </a:p>
          <a:p>
            <a:pPr eaLnBrk="1" hangingPunct="1"/>
            <a:endParaRPr lang="en-US" altLang="en-US" smtClean="0"/>
          </a:p>
        </p:txBody>
      </p:sp>
      <p:pic>
        <p:nvPicPr>
          <p:cNvPr id="28676" name="Picture 2" descr="C:\Users\ccunningham\AppData\Local\Microsoft\Windows\Temporary Internet Files\Content.IE5\N9WT8PRP\MC90034876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6725" y="4800600"/>
            <a:ext cx="1905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solidFill>
                  <a:srgbClr val="333333"/>
                </a:solidFill>
              </a:rPr>
              <a:t>Preparing for an Interview: Research</a:t>
            </a:r>
          </a:p>
        </p:txBody>
      </p:sp>
      <p:sp>
        <p:nvSpPr>
          <p:cNvPr id="3" name="Content Placeholder 2"/>
          <p:cNvSpPr>
            <a:spLocks noGrp="1"/>
          </p:cNvSpPr>
          <p:nvPr>
            <p:ph sz="quarter" idx="1"/>
          </p:nvPr>
        </p:nvSpPr>
        <p:spPr>
          <a:xfrm>
            <a:off x="411163" y="1703388"/>
            <a:ext cx="8504237" cy="4422775"/>
          </a:xfrm>
        </p:spPr>
        <p:txBody>
          <a:bodyPr>
            <a:normAutofit lnSpcReduction="10000"/>
          </a:bodyPr>
          <a:lstStyle/>
          <a:p>
            <a:pPr marL="0" indent="0" eaLnBrk="1" fontAlgn="auto" hangingPunct="1">
              <a:spcAft>
                <a:spcPts val="600"/>
              </a:spcAft>
              <a:buFont typeface="Wingdings 2"/>
              <a:buNone/>
              <a:defRPr/>
            </a:pPr>
            <a:r>
              <a:rPr lang="en-US" sz="2400" dirty="0" smtClean="0">
                <a:solidFill>
                  <a:srgbClr val="292929"/>
                </a:solidFill>
              </a:rPr>
              <a:t>What you should know </a:t>
            </a:r>
            <a:r>
              <a:rPr lang="en-US" sz="2400" i="1" dirty="0" smtClean="0">
                <a:solidFill>
                  <a:srgbClr val="292929"/>
                </a:solidFill>
              </a:rPr>
              <a:t>before</a:t>
            </a:r>
            <a:r>
              <a:rPr lang="en-US" sz="2400" dirty="0" smtClean="0">
                <a:solidFill>
                  <a:srgbClr val="292929"/>
                </a:solidFill>
              </a:rPr>
              <a:t> you interview:</a:t>
            </a:r>
          </a:p>
          <a:p>
            <a:pPr marL="571500" eaLnBrk="1" fontAlgn="auto" hangingPunct="1">
              <a:spcAft>
                <a:spcPts val="600"/>
              </a:spcAft>
              <a:buFont typeface="Wingdings 2"/>
              <a:buChar char=""/>
              <a:defRPr/>
            </a:pPr>
            <a:r>
              <a:rPr lang="en-US" sz="2400" dirty="0" smtClean="0">
                <a:solidFill>
                  <a:srgbClr val="292929"/>
                </a:solidFill>
              </a:rPr>
              <a:t>Company history, lines of business, news, etc.</a:t>
            </a:r>
          </a:p>
          <a:p>
            <a:pPr marL="571500" eaLnBrk="1" fontAlgn="auto" hangingPunct="1">
              <a:spcAft>
                <a:spcPts val="600"/>
              </a:spcAft>
              <a:buFont typeface="Wingdings 2"/>
              <a:buChar char=""/>
              <a:defRPr/>
            </a:pPr>
            <a:r>
              <a:rPr lang="en-US" sz="2400" dirty="0" smtClean="0">
                <a:solidFill>
                  <a:srgbClr val="292929"/>
                </a:solidFill>
              </a:rPr>
              <a:t>Type of company (e.g., insurer vs. consulting firm)</a:t>
            </a:r>
          </a:p>
          <a:p>
            <a:pPr marL="571500" eaLnBrk="1" fontAlgn="auto" hangingPunct="1">
              <a:spcAft>
                <a:spcPts val="600"/>
              </a:spcAft>
              <a:buFont typeface="Wingdings 2"/>
              <a:buChar char=""/>
              <a:defRPr/>
            </a:pPr>
            <a:r>
              <a:rPr lang="en-US" sz="2400" dirty="0" smtClean="0">
                <a:solidFill>
                  <a:srgbClr val="292929"/>
                </a:solidFill>
              </a:rPr>
              <a:t>Actuarial disciplines: Life, Health, Pension, P&amp;C</a:t>
            </a:r>
          </a:p>
          <a:p>
            <a:pPr marL="571500" eaLnBrk="1" fontAlgn="auto" hangingPunct="1">
              <a:spcAft>
                <a:spcPts val="600"/>
              </a:spcAft>
              <a:buFont typeface="Wingdings 2"/>
              <a:buChar char=""/>
              <a:defRPr/>
            </a:pPr>
            <a:r>
              <a:rPr lang="en-US" sz="2400" dirty="0" smtClean="0">
                <a:solidFill>
                  <a:srgbClr val="292929"/>
                </a:solidFill>
              </a:rPr>
              <a:t>Actuarial functions: Pricing/Ratemaking, Reserving, Financial Reporting, Product Development, etc.</a:t>
            </a:r>
          </a:p>
          <a:p>
            <a:pPr marL="571500" eaLnBrk="1" fontAlgn="auto" hangingPunct="1">
              <a:spcAft>
                <a:spcPts val="600"/>
              </a:spcAft>
              <a:buFont typeface="Wingdings 2"/>
              <a:buChar char=""/>
              <a:defRPr/>
            </a:pPr>
            <a:r>
              <a:rPr lang="en-US" sz="2400" dirty="0" smtClean="0">
                <a:solidFill>
                  <a:srgbClr val="292929"/>
                </a:solidFill>
              </a:rPr>
              <a:t>Industry news and trends</a:t>
            </a:r>
          </a:p>
          <a:p>
            <a:pPr marL="571500" eaLnBrk="1" fontAlgn="auto" hangingPunct="1">
              <a:spcAft>
                <a:spcPts val="600"/>
              </a:spcAft>
              <a:buFont typeface="Wingdings 2"/>
              <a:buChar char=""/>
              <a:defRPr/>
            </a:pPr>
            <a:r>
              <a:rPr lang="en-US" sz="2400" dirty="0" smtClean="0">
                <a:solidFill>
                  <a:srgbClr val="292929"/>
                </a:solidFill>
              </a:rPr>
              <a:t>Exam syllabus</a:t>
            </a:r>
          </a:p>
          <a:p>
            <a:pPr marL="571500" eaLnBrk="1" fontAlgn="auto" hangingPunct="1">
              <a:spcAft>
                <a:spcPts val="600"/>
              </a:spcAft>
              <a:buFont typeface="Wingdings 2"/>
              <a:buChar char=""/>
              <a:defRPr/>
            </a:pPr>
            <a:r>
              <a:rPr lang="en-US" sz="2400" dirty="0" smtClean="0">
                <a:solidFill>
                  <a:srgbClr val="292929"/>
                </a:solidFill>
              </a:rPr>
              <a:t>Functions of the SOA/CAS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solidFill>
                  <a:srgbClr val="333333"/>
                </a:solidFill>
              </a:rPr>
              <a:t>Preparing for an Interview: Dress</a:t>
            </a:r>
          </a:p>
        </p:txBody>
      </p:sp>
      <p:sp>
        <p:nvSpPr>
          <p:cNvPr id="3" name="Content Placeholder 2"/>
          <p:cNvSpPr>
            <a:spLocks noGrp="1"/>
          </p:cNvSpPr>
          <p:nvPr>
            <p:ph sz="quarter" idx="1"/>
          </p:nvPr>
        </p:nvSpPr>
        <p:spPr>
          <a:xfrm>
            <a:off x="715963" y="2206625"/>
            <a:ext cx="8504237" cy="4346575"/>
          </a:xfrm>
        </p:spPr>
        <p:txBody>
          <a:bodyPr>
            <a:normAutofit/>
          </a:bodyPr>
          <a:lstStyle/>
          <a:p>
            <a:pPr marL="274320" indent="-274320" eaLnBrk="1" fontAlgn="auto" hangingPunct="1">
              <a:spcAft>
                <a:spcPts val="600"/>
              </a:spcAft>
              <a:buFont typeface="Wingdings 2"/>
              <a:buChar char=""/>
              <a:defRPr/>
            </a:pPr>
            <a:r>
              <a:rPr lang="en-US" sz="2400" dirty="0" smtClean="0">
                <a:solidFill>
                  <a:srgbClr val="292929"/>
                </a:solidFill>
              </a:rPr>
              <a:t>Dress to impress. </a:t>
            </a:r>
          </a:p>
          <a:p>
            <a:pPr marL="274320" indent="-274320" eaLnBrk="1" fontAlgn="auto" hangingPunct="1">
              <a:spcAft>
                <a:spcPts val="600"/>
              </a:spcAft>
              <a:buFont typeface="Wingdings 2"/>
              <a:buChar char=""/>
              <a:defRPr/>
            </a:pPr>
            <a:r>
              <a:rPr lang="en-US" sz="2400" dirty="0" smtClean="0">
                <a:solidFill>
                  <a:srgbClr val="292929"/>
                </a:solidFill>
              </a:rPr>
              <a:t>Even if the company’s dress code </a:t>
            </a:r>
          </a:p>
          <a:p>
            <a:pPr marL="0" indent="0" eaLnBrk="1" fontAlgn="auto" hangingPunct="1">
              <a:spcAft>
                <a:spcPts val="600"/>
              </a:spcAft>
              <a:buFont typeface="Wingdings 2"/>
              <a:buNone/>
              <a:defRPr/>
            </a:pPr>
            <a:r>
              <a:rPr lang="en-US" sz="2400" dirty="0" smtClean="0">
                <a:solidFill>
                  <a:srgbClr val="292929"/>
                </a:solidFill>
              </a:rPr>
              <a:t>    is business casual, wear a suit.</a:t>
            </a:r>
          </a:p>
          <a:p>
            <a:pPr marL="274320" indent="-274320" eaLnBrk="1" fontAlgn="auto" hangingPunct="1">
              <a:spcAft>
                <a:spcPts val="600"/>
              </a:spcAft>
              <a:buFont typeface="Wingdings 2"/>
              <a:buChar char=""/>
              <a:defRPr/>
            </a:pPr>
            <a:endParaRPr lang="en-US" sz="2400" dirty="0" smtClean="0">
              <a:solidFill>
                <a:srgbClr val="292929"/>
              </a:solidFill>
            </a:endParaRPr>
          </a:p>
          <a:p>
            <a:pPr marL="274320" indent="-274320" eaLnBrk="1" fontAlgn="auto" hangingPunct="1">
              <a:spcAft>
                <a:spcPts val="600"/>
              </a:spcAft>
              <a:buFont typeface="Wingdings 2"/>
              <a:buChar char=""/>
              <a:defRPr/>
            </a:pPr>
            <a:r>
              <a:rPr lang="en-US" sz="2400" dirty="0" smtClean="0">
                <a:solidFill>
                  <a:srgbClr val="292929"/>
                </a:solidFill>
              </a:rPr>
              <a:t>MEN: Dark suit, white shirt, understated tie, dress shoes</a:t>
            </a:r>
          </a:p>
          <a:p>
            <a:pPr eaLnBrk="1" fontAlgn="auto" hangingPunct="1">
              <a:spcAft>
                <a:spcPts val="600"/>
              </a:spcAft>
              <a:buFont typeface="Wingdings 2"/>
              <a:buChar char=""/>
              <a:defRPr/>
            </a:pPr>
            <a:r>
              <a:rPr lang="en-US" sz="2400" dirty="0" smtClean="0">
                <a:solidFill>
                  <a:srgbClr val="292929"/>
                </a:solidFill>
              </a:rPr>
              <a:t>WOMEN: Dark suit, white shirt, conservative dress shoes, conservative makeup and jewelry</a:t>
            </a:r>
            <a:endParaRPr lang="en-US" sz="2400" dirty="0">
              <a:solidFill>
                <a:srgbClr val="292929"/>
              </a:solidFill>
            </a:endParaRPr>
          </a:p>
        </p:txBody>
      </p:sp>
      <p:pic>
        <p:nvPicPr>
          <p:cNvPr id="30724" name="Picture 2" descr="C:\Users\ccunningham\AppData\Local\Microsoft\Windows\Temporary Internet Files\Content.IE5\DD00H2TG\MC9004379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905000"/>
            <a:ext cx="15240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solidFill>
                  <a:srgbClr val="333333"/>
                </a:solidFill>
              </a:rPr>
              <a:t>Preparing for an Interview: Social Media</a:t>
            </a:r>
          </a:p>
        </p:txBody>
      </p:sp>
      <p:sp>
        <p:nvSpPr>
          <p:cNvPr id="31747" name="Content Placeholder 2"/>
          <p:cNvSpPr>
            <a:spLocks noGrp="1"/>
          </p:cNvSpPr>
          <p:nvPr>
            <p:ph sz="quarter" idx="1"/>
          </p:nvPr>
        </p:nvSpPr>
        <p:spPr>
          <a:xfrm>
            <a:off x="719138" y="2209800"/>
            <a:ext cx="7510462" cy="2971800"/>
          </a:xfrm>
        </p:spPr>
        <p:txBody>
          <a:bodyPr/>
          <a:lstStyle/>
          <a:p>
            <a:pPr eaLnBrk="1" hangingPunct="1">
              <a:spcAft>
                <a:spcPts val="600"/>
              </a:spcAft>
            </a:pPr>
            <a:r>
              <a:rPr lang="en-US" altLang="en-US" sz="2400" smtClean="0">
                <a:solidFill>
                  <a:srgbClr val="292929"/>
                </a:solidFill>
              </a:rPr>
              <a:t>Make all your personal accounts private, so that they are not fully visible to potential employers/peers.</a:t>
            </a:r>
          </a:p>
          <a:p>
            <a:pPr eaLnBrk="1" hangingPunct="1">
              <a:spcAft>
                <a:spcPts val="600"/>
              </a:spcAft>
            </a:pPr>
            <a:r>
              <a:rPr lang="en-US" altLang="en-US" sz="2400" smtClean="0">
                <a:solidFill>
                  <a:srgbClr val="292929"/>
                </a:solidFill>
              </a:rPr>
              <a:t>Choose professional public profile photos.</a:t>
            </a:r>
          </a:p>
          <a:p>
            <a:pPr eaLnBrk="1" hangingPunct="1">
              <a:spcAft>
                <a:spcPts val="600"/>
              </a:spcAft>
            </a:pPr>
            <a:r>
              <a:rPr lang="en-US" altLang="en-US" sz="2400" smtClean="0">
                <a:solidFill>
                  <a:srgbClr val="292929"/>
                </a:solidFill>
              </a:rPr>
              <a:t>Update and maintain your LinkedIn profile.</a:t>
            </a:r>
          </a:p>
        </p:txBody>
      </p:sp>
      <p:pic>
        <p:nvPicPr>
          <p:cNvPr id="31748" name="Picture 6" descr="http://newsroom.fb.com/display-media/4406/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181600"/>
            <a:ext cx="9048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8" descr="http://www1.montpellier.inra.fr/ica2013/images/twitter_logo.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51720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12" descr="http://upload.wikimedia.org/wikipedia/en/archive/2/28/20120814150306!Instagram_logo.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0775" y="5181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8" descr="http://cleansocialicons.com/wp-content/uploads/2012/10/transparent-Linkedin-logo-icon.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15200" y="51720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333333"/>
                </a:solidFill>
              </a:rPr>
              <a:t>Discussion Overview</a:t>
            </a:r>
          </a:p>
        </p:txBody>
      </p:sp>
      <p:sp>
        <p:nvSpPr>
          <p:cNvPr id="14339" name="Content Placeholder 2"/>
          <p:cNvSpPr>
            <a:spLocks noGrp="1"/>
          </p:cNvSpPr>
          <p:nvPr>
            <p:ph sz="quarter" idx="1"/>
          </p:nvPr>
        </p:nvSpPr>
        <p:spPr>
          <a:xfrm>
            <a:off x="685800" y="2209800"/>
            <a:ext cx="8120063" cy="3889375"/>
          </a:xfrm>
        </p:spPr>
        <p:txBody>
          <a:bodyPr/>
          <a:lstStyle/>
          <a:p>
            <a:pPr eaLnBrk="1" hangingPunct="1">
              <a:spcAft>
                <a:spcPts val="600"/>
              </a:spcAft>
            </a:pPr>
            <a:r>
              <a:rPr lang="en-US" altLang="en-US" sz="2400" smtClean="0">
                <a:solidFill>
                  <a:srgbClr val="292929"/>
                </a:solidFill>
              </a:rPr>
              <a:t>About DW Simpson</a:t>
            </a:r>
          </a:p>
          <a:p>
            <a:pPr eaLnBrk="1" hangingPunct="1">
              <a:spcAft>
                <a:spcPts val="600"/>
              </a:spcAft>
            </a:pPr>
            <a:r>
              <a:rPr lang="en-US" altLang="en-US" sz="2400" smtClean="0">
                <a:solidFill>
                  <a:srgbClr val="292929"/>
                </a:solidFill>
              </a:rPr>
              <a:t>Being an Actuary</a:t>
            </a:r>
          </a:p>
          <a:p>
            <a:pPr eaLnBrk="1" hangingPunct="1">
              <a:spcAft>
                <a:spcPts val="600"/>
              </a:spcAft>
            </a:pPr>
            <a:r>
              <a:rPr lang="en-US" altLang="en-US" sz="2400" smtClean="0">
                <a:solidFill>
                  <a:srgbClr val="292929"/>
                </a:solidFill>
              </a:rPr>
              <a:t>Preparing your resume and cover letter</a:t>
            </a:r>
          </a:p>
          <a:p>
            <a:pPr eaLnBrk="1" hangingPunct="1">
              <a:spcAft>
                <a:spcPts val="600"/>
              </a:spcAft>
            </a:pPr>
            <a:r>
              <a:rPr lang="en-US" altLang="en-US" sz="2400" smtClean="0">
                <a:solidFill>
                  <a:srgbClr val="292929"/>
                </a:solidFill>
              </a:rPr>
              <a:t>Interviewing tips and scenarios</a:t>
            </a:r>
          </a:p>
          <a:p>
            <a:pPr eaLnBrk="1" hangingPunct="1">
              <a:spcAft>
                <a:spcPts val="600"/>
              </a:spcAft>
            </a:pPr>
            <a:r>
              <a:rPr lang="en-US" altLang="en-US" sz="2400" smtClean="0">
                <a:solidFill>
                  <a:srgbClr val="292929"/>
                </a:solidFill>
              </a:rPr>
              <a:t>Job offers and your long-term career</a:t>
            </a:r>
          </a:p>
          <a:p>
            <a:pPr eaLnBrk="1" hangingPunct="1">
              <a:spcAft>
                <a:spcPts val="600"/>
              </a:spcAft>
            </a:pPr>
            <a:r>
              <a:rPr lang="en-US" altLang="en-US" sz="2400" smtClean="0">
                <a:solidFill>
                  <a:srgbClr val="292929"/>
                </a:solidFill>
              </a:rPr>
              <a:t>Market overview</a:t>
            </a:r>
          </a:p>
          <a:p>
            <a:pPr eaLnBrk="1" hangingPunct="1">
              <a:spcAft>
                <a:spcPts val="600"/>
              </a:spcAft>
            </a:pPr>
            <a:r>
              <a:rPr lang="en-US" altLang="en-US" sz="2400" smtClean="0">
                <a:solidFill>
                  <a:srgbClr val="292929"/>
                </a:solidFill>
              </a:rPr>
              <a:t>Industry resources</a:t>
            </a:r>
          </a:p>
        </p:txBody>
      </p:sp>
      <p:pic>
        <p:nvPicPr>
          <p:cNvPr id="14340" name="Picture 2" descr="C:\Users\ccunningham\AppData\Local\Microsoft\Windows\Temporary Internet Files\Content.IE5\IUS32QQD\MC9003488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85763"/>
            <a:ext cx="738188"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solidFill>
                  <a:srgbClr val="333333"/>
                </a:solidFill>
              </a:rPr>
              <a:t>Behavior During an Interview</a:t>
            </a:r>
          </a:p>
        </p:txBody>
      </p:sp>
      <p:sp>
        <p:nvSpPr>
          <p:cNvPr id="32771" name="Content Placeholder 2"/>
          <p:cNvSpPr>
            <a:spLocks noGrp="1"/>
          </p:cNvSpPr>
          <p:nvPr>
            <p:ph sz="quarter" idx="1"/>
          </p:nvPr>
        </p:nvSpPr>
        <p:spPr>
          <a:xfrm>
            <a:off x="715963" y="2057400"/>
            <a:ext cx="8047037" cy="3657600"/>
          </a:xfrm>
        </p:spPr>
        <p:txBody>
          <a:bodyPr/>
          <a:lstStyle/>
          <a:p>
            <a:pPr eaLnBrk="1" hangingPunct="1">
              <a:spcAft>
                <a:spcPts val="600"/>
              </a:spcAft>
            </a:pPr>
            <a:r>
              <a:rPr lang="en-US" altLang="en-US" sz="2400" smtClean="0">
                <a:solidFill>
                  <a:srgbClr val="292929"/>
                </a:solidFill>
              </a:rPr>
              <a:t>Be conscious of your behavior throughout the entire interview process, including times when you may not be directly in front of your interviewers.</a:t>
            </a:r>
          </a:p>
          <a:p>
            <a:pPr eaLnBrk="1" hangingPunct="1">
              <a:spcAft>
                <a:spcPts val="600"/>
              </a:spcAft>
            </a:pPr>
            <a:r>
              <a:rPr lang="en-US" altLang="en-US" sz="2400" smtClean="0">
                <a:solidFill>
                  <a:srgbClr val="292929"/>
                </a:solidFill>
              </a:rPr>
              <a:t>Don’t worry about sounding repetitious/redundant. Each interviewer is a new audience. Keep your answers consistent.</a:t>
            </a:r>
          </a:p>
          <a:p>
            <a:pPr eaLnBrk="1" hangingPunct="1">
              <a:spcAft>
                <a:spcPts val="600"/>
              </a:spcAft>
            </a:pPr>
            <a:r>
              <a:rPr lang="en-US" altLang="en-US" sz="2400" smtClean="0">
                <a:solidFill>
                  <a:srgbClr val="292929"/>
                </a:solidFill>
              </a:rPr>
              <a:t>Maintain a high enthusiasm level.</a:t>
            </a:r>
          </a:p>
          <a:p>
            <a:pPr eaLnBrk="1" hangingPunct="1">
              <a:spcAft>
                <a:spcPts val="600"/>
              </a:spcAft>
            </a:pPr>
            <a:r>
              <a:rPr lang="en-US" altLang="en-US" sz="2400" smtClean="0">
                <a:solidFill>
                  <a:srgbClr val="292929"/>
                </a:solidFill>
              </a:rPr>
              <a:t>Be an active participant in the interview dialogue.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solidFill>
                  <a:srgbClr val="333333"/>
                </a:solidFill>
              </a:rPr>
              <a:t>Common Interview Questions</a:t>
            </a:r>
          </a:p>
        </p:txBody>
      </p:sp>
      <p:sp>
        <p:nvSpPr>
          <p:cNvPr id="33795" name="Content Placeholder 2"/>
          <p:cNvSpPr>
            <a:spLocks noGrp="1"/>
          </p:cNvSpPr>
          <p:nvPr>
            <p:ph sz="quarter" idx="1"/>
          </p:nvPr>
        </p:nvSpPr>
        <p:spPr>
          <a:xfrm>
            <a:off x="715963" y="2057400"/>
            <a:ext cx="8504237" cy="4041775"/>
          </a:xfrm>
        </p:spPr>
        <p:txBody>
          <a:bodyPr/>
          <a:lstStyle/>
          <a:p>
            <a:pPr eaLnBrk="1" hangingPunct="1">
              <a:spcAft>
                <a:spcPts val="600"/>
              </a:spcAft>
            </a:pPr>
            <a:r>
              <a:rPr lang="en-US" altLang="en-US" sz="2400" smtClean="0">
                <a:solidFill>
                  <a:srgbClr val="292929"/>
                </a:solidFill>
              </a:rPr>
              <a:t>Why are you interested in the actuarial profession?</a:t>
            </a:r>
          </a:p>
          <a:p>
            <a:pPr eaLnBrk="1" hangingPunct="1">
              <a:spcAft>
                <a:spcPts val="600"/>
              </a:spcAft>
            </a:pPr>
            <a:r>
              <a:rPr lang="en-US" altLang="en-US" sz="2400" smtClean="0">
                <a:solidFill>
                  <a:srgbClr val="292929"/>
                </a:solidFill>
              </a:rPr>
              <a:t>What do you know about our company?</a:t>
            </a:r>
          </a:p>
          <a:p>
            <a:pPr eaLnBrk="1" hangingPunct="1">
              <a:spcAft>
                <a:spcPts val="600"/>
              </a:spcAft>
            </a:pPr>
            <a:r>
              <a:rPr lang="en-US" altLang="en-US" sz="2400" smtClean="0">
                <a:solidFill>
                  <a:srgbClr val="292929"/>
                </a:solidFill>
              </a:rPr>
              <a:t>Why does our company appeal to you?</a:t>
            </a:r>
          </a:p>
          <a:p>
            <a:pPr eaLnBrk="1" hangingPunct="1">
              <a:spcAft>
                <a:spcPts val="600"/>
              </a:spcAft>
            </a:pPr>
            <a:r>
              <a:rPr lang="en-US" altLang="en-US" sz="2400" smtClean="0">
                <a:solidFill>
                  <a:srgbClr val="292929"/>
                </a:solidFill>
              </a:rPr>
              <a:t>What are your greatest strengths/weaknesses?</a:t>
            </a:r>
          </a:p>
          <a:p>
            <a:pPr eaLnBrk="1" hangingPunct="1">
              <a:spcAft>
                <a:spcPts val="600"/>
              </a:spcAft>
            </a:pPr>
            <a:r>
              <a:rPr lang="en-US" altLang="en-US" sz="2400" smtClean="0">
                <a:solidFill>
                  <a:srgbClr val="292929"/>
                </a:solidFill>
              </a:rPr>
              <a:t>Where do you see yourself in five years?</a:t>
            </a:r>
          </a:p>
          <a:p>
            <a:pPr eaLnBrk="1" hangingPunct="1">
              <a:spcAft>
                <a:spcPts val="600"/>
              </a:spcAft>
            </a:pPr>
            <a:r>
              <a:rPr lang="en-US" altLang="en-US" sz="2400" smtClean="0">
                <a:solidFill>
                  <a:srgbClr val="292929"/>
                </a:solidFill>
              </a:rPr>
              <a:t>What are your long-term career goals?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solidFill>
                  <a:srgbClr val="333333"/>
                </a:solidFill>
              </a:rPr>
              <a:t>Questions for Your Interviewer(s) – Part 1</a:t>
            </a:r>
          </a:p>
        </p:txBody>
      </p:sp>
      <p:sp>
        <p:nvSpPr>
          <p:cNvPr id="34819" name="Content Placeholder 2"/>
          <p:cNvSpPr>
            <a:spLocks noGrp="1"/>
          </p:cNvSpPr>
          <p:nvPr>
            <p:ph sz="quarter" idx="1"/>
          </p:nvPr>
        </p:nvSpPr>
        <p:spPr>
          <a:xfrm>
            <a:off x="715963" y="1901825"/>
            <a:ext cx="8275637" cy="4270375"/>
          </a:xfrm>
        </p:spPr>
        <p:txBody>
          <a:bodyPr/>
          <a:lstStyle/>
          <a:p>
            <a:pPr eaLnBrk="1" hangingPunct="1">
              <a:spcAft>
                <a:spcPts val="600"/>
              </a:spcAft>
            </a:pPr>
            <a:r>
              <a:rPr lang="en-US" altLang="en-US" sz="2400" smtClean="0">
                <a:solidFill>
                  <a:srgbClr val="292929"/>
                </a:solidFill>
              </a:rPr>
              <a:t>Always prepare questions to ask. Lack of questions indicates disinterest/lack of an independent thought process.</a:t>
            </a:r>
          </a:p>
          <a:p>
            <a:pPr eaLnBrk="1" hangingPunct="1">
              <a:spcAft>
                <a:spcPts val="600"/>
              </a:spcAft>
            </a:pPr>
            <a:r>
              <a:rPr lang="en-US" altLang="en-US" sz="2400" smtClean="0">
                <a:solidFill>
                  <a:srgbClr val="292929"/>
                </a:solidFill>
              </a:rPr>
              <a:t>Some of your questions may be answered during the course of the interview. It is OK to acknowledge this and ask follow-up questions/for clarification.</a:t>
            </a:r>
          </a:p>
          <a:p>
            <a:pPr eaLnBrk="1" hangingPunct="1">
              <a:spcAft>
                <a:spcPts val="600"/>
              </a:spcAft>
            </a:pPr>
            <a:r>
              <a:rPr lang="en-US" altLang="en-US" sz="2400" smtClean="0">
                <a:solidFill>
                  <a:srgbClr val="292929"/>
                </a:solidFill>
              </a:rPr>
              <a:t>Do not ask questions that are easily researched on your own.</a:t>
            </a:r>
          </a:p>
          <a:p>
            <a:pPr eaLnBrk="1" hangingPunct="1">
              <a:spcAft>
                <a:spcPts val="600"/>
              </a:spcAft>
            </a:pPr>
            <a:r>
              <a:rPr lang="en-US" altLang="en-US" sz="2400" smtClean="0">
                <a:solidFill>
                  <a:srgbClr val="292929"/>
                </a:solidFill>
              </a:rPr>
              <a:t>Never initiate conversation about personal matters such as compensation and vacation time.</a:t>
            </a:r>
          </a:p>
        </p:txBody>
      </p:sp>
      <p:pic>
        <p:nvPicPr>
          <p:cNvPr id="34820" name="Picture 2" descr="C:\Users\ccunningham\AppData\Local\Microsoft\Windows\Temporary Internet Files\Content.IE5\OKJBXDL2\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990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4800" y="228600"/>
            <a:ext cx="8534400" cy="758825"/>
          </a:xfrm>
        </p:spPr>
        <p:txBody>
          <a:bodyPr/>
          <a:lstStyle/>
          <a:p>
            <a:pPr eaLnBrk="1" hangingPunct="1"/>
            <a:r>
              <a:rPr lang="en-US" altLang="en-US" smtClean="0">
                <a:solidFill>
                  <a:srgbClr val="333333"/>
                </a:solidFill>
              </a:rPr>
              <a:t>Questions for Your Interviewer(s) – Part 2</a:t>
            </a:r>
          </a:p>
        </p:txBody>
      </p:sp>
      <p:sp>
        <p:nvSpPr>
          <p:cNvPr id="35843" name="Content Placeholder 2"/>
          <p:cNvSpPr>
            <a:spLocks noGrp="1"/>
          </p:cNvSpPr>
          <p:nvPr>
            <p:ph sz="quarter" idx="1"/>
          </p:nvPr>
        </p:nvSpPr>
        <p:spPr>
          <a:xfrm>
            <a:off x="715963" y="1752600"/>
            <a:ext cx="8199437" cy="4346575"/>
          </a:xfrm>
        </p:spPr>
        <p:txBody>
          <a:bodyPr/>
          <a:lstStyle/>
          <a:p>
            <a:pPr eaLnBrk="1" hangingPunct="1">
              <a:spcAft>
                <a:spcPts val="600"/>
              </a:spcAft>
            </a:pPr>
            <a:r>
              <a:rPr lang="en-US" altLang="en-US" sz="2400" smtClean="0">
                <a:solidFill>
                  <a:srgbClr val="292929"/>
                </a:solidFill>
              </a:rPr>
              <a:t>How is your organization/department structured?</a:t>
            </a:r>
          </a:p>
          <a:p>
            <a:pPr eaLnBrk="1" hangingPunct="1">
              <a:spcAft>
                <a:spcPts val="600"/>
              </a:spcAft>
            </a:pPr>
            <a:r>
              <a:rPr lang="en-US" altLang="en-US" sz="2400" smtClean="0">
                <a:solidFill>
                  <a:srgbClr val="292929"/>
                </a:solidFill>
              </a:rPr>
              <a:t>What are the day-to-day responsibilities of this job? The bigger-picture goals?</a:t>
            </a:r>
          </a:p>
          <a:p>
            <a:pPr eaLnBrk="1" hangingPunct="1">
              <a:spcAft>
                <a:spcPts val="600"/>
              </a:spcAft>
            </a:pPr>
            <a:r>
              <a:rPr lang="en-US" altLang="en-US" sz="2400" smtClean="0">
                <a:solidFill>
                  <a:srgbClr val="292929"/>
                </a:solidFill>
              </a:rPr>
              <a:t>What skills/characteristics do you deem most important for this position?</a:t>
            </a:r>
          </a:p>
          <a:p>
            <a:pPr eaLnBrk="1" hangingPunct="1">
              <a:spcAft>
                <a:spcPts val="600"/>
              </a:spcAft>
            </a:pPr>
            <a:r>
              <a:rPr lang="en-US" altLang="en-US" sz="2400" smtClean="0">
                <a:solidFill>
                  <a:srgbClr val="292929"/>
                </a:solidFill>
              </a:rPr>
              <a:t>What computer programs/languages are important to this role?</a:t>
            </a:r>
          </a:p>
          <a:p>
            <a:pPr eaLnBrk="1" hangingPunct="1">
              <a:spcAft>
                <a:spcPts val="600"/>
              </a:spcAft>
            </a:pPr>
            <a:r>
              <a:rPr lang="en-US" altLang="en-US" sz="2400" smtClean="0">
                <a:solidFill>
                  <a:srgbClr val="292929"/>
                </a:solidFill>
              </a:rPr>
              <a:t>What has been your experience with the company? What do you like about working for the group?</a:t>
            </a:r>
          </a:p>
        </p:txBody>
      </p:sp>
      <p:pic>
        <p:nvPicPr>
          <p:cNvPr id="35844" name="Picture 2" descr="C:\Users\ccunningham\AppData\Local\Microsoft\Windows\Temporary Internet Files\Content.IE5\OKJBXDL2\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990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solidFill>
                  <a:srgbClr val="333333"/>
                </a:solidFill>
              </a:rPr>
              <a:t>Interview Scenario No. 1</a:t>
            </a:r>
          </a:p>
        </p:txBody>
      </p:sp>
      <p:sp>
        <p:nvSpPr>
          <p:cNvPr id="36867" name="Content Placeholder 2"/>
          <p:cNvSpPr>
            <a:spLocks noGrp="1"/>
          </p:cNvSpPr>
          <p:nvPr>
            <p:ph sz="quarter" idx="1"/>
          </p:nvPr>
        </p:nvSpPr>
        <p:spPr>
          <a:xfrm>
            <a:off x="950913" y="2054225"/>
            <a:ext cx="7278687" cy="3736975"/>
          </a:xfrm>
        </p:spPr>
        <p:txBody>
          <a:bodyPr/>
          <a:lstStyle/>
          <a:p>
            <a:pPr marL="0" indent="0" algn="ctr" eaLnBrk="1" hangingPunct="1">
              <a:buFont typeface="Wingdings 2" pitchFamily="18" charset="2"/>
              <a:buNone/>
            </a:pPr>
            <a:r>
              <a:rPr lang="en-US" altLang="en-US" sz="2400" smtClean="0"/>
              <a:t>You have an initial interview with an HR representative at XYZ Company. He calls you and is not very talkative, asking short questions. He does not seem to be paying attention to your answers, and you can hear typing in the background. He does not give you any indication of what he is thinking, so it is hard to get a sense of how the conversation is going.</a:t>
            </a:r>
          </a:p>
          <a:p>
            <a:pPr marL="0" indent="0" algn="ctr" eaLnBrk="1" hangingPunct="1">
              <a:buFont typeface="Wingdings 2" pitchFamily="18" charset="2"/>
              <a:buNone/>
            </a:pPr>
            <a:endParaRPr lang="en-US" altLang="en-US" sz="2400" smtClean="0"/>
          </a:p>
          <a:p>
            <a:pPr marL="0" indent="0" algn="ctr" eaLnBrk="1" hangingPunct="1">
              <a:buFont typeface="Wingdings 2" pitchFamily="18" charset="2"/>
              <a:buNone/>
            </a:pPr>
            <a:r>
              <a:rPr lang="en-US" altLang="en-US" sz="2400" i="1" smtClean="0"/>
              <a:t>How do you react?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solidFill>
                  <a:srgbClr val="333333"/>
                </a:solidFill>
              </a:rPr>
              <a:t>Interview Scenario No. 2</a:t>
            </a:r>
          </a:p>
        </p:txBody>
      </p:sp>
      <p:sp>
        <p:nvSpPr>
          <p:cNvPr id="37891" name="Content Placeholder 2"/>
          <p:cNvSpPr>
            <a:spLocks noGrp="1"/>
          </p:cNvSpPr>
          <p:nvPr>
            <p:ph sz="quarter" idx="1"/>
          </p:nvPr>
        </p:nvSpPr>
        <p:spPr>
          <a:xfrm>
            <a:off x="609600" y="2209800"/>
            <a:ext cx="7888288" cy="3889375"/>
          </a:xfrm>
        </p:spPr>
        <p:txBody>
          <a:bodyPr/>
          <a:lstStyle/>
          <a:p>
            <a:pPr marL="0" indent="0" algn="ctr" eaLnBrk="1" hangingPunct="1">
              <a:buFont typeface="Wingdings 2" pitchFamily="18" charset="2"/>
              <a:buNone/>
            </a:pPr>
            <a:r>
              <a:rPr lang="en-US" altLang="en-US" sz="2400" smtClean="0"/>
              <a:t>An interviewer asks you to describe a weakness of yours, or a time you have failed and how you responded. You feel unprepared for this type of question.</a:t>
            </a:r>
          </a:p>
          <a:p>
            <a:pPr marL="0" indent="0" algn="ctr" eaLnBrk="1" hangingPunct="1">
              <a:buFont typeface="Wingdings 2" pitchFamily="18" charset="2"/>
              <a:buNone/>
            </a:pPr>
            <a:endParaRPr lang="en-US" altLang="en-US" sz="2400" smtClean="0"/>
          </a:p>
          <a:p>
            <a:pPr marL="0" indent="0" algn="ctr" eaLnBrk="1" hangingPunct="1">
              <a:buFont typeface="Wingdings 2" pitchFamily="18" charset="2"/>
              <a:buNone/>
            </a:pPr>
            <a:r>
              <a:rPr lang="en-US" altLang="en-US" sz="2400" i="1" smtClean="0"/>
              <a:t>What type of answer do you provide?</a:t>
            </a:r>
          </a:p>
          <a:p>
            <a:pPr marL="0" indent="0" algn="ctr" eaLnBrk="1" hangingPunct="1">
              <a:buFont typeface="Wingdings 2" pitchFamily="18" charset="2"/>
              <a:buNone/>
            </a:pPr>
            <a:endParaRPr lang="en-US" altLang="en-US" sz="2400" smtClean="0"/>
          </a:p>
          <a:p>
            <a:pPr marL="0" indent="0" algn="ctr" eaLnBrk="1" hangingPunct="1">
              <a:buFont typeface="Wingdings 2" pitchFamily="18" charset="2"/>
              <a:buNone/>
            </a:pPr>
            <a:endParaRPr lang="en-US" alt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solidFill>
                  <a:srgbClr val="333333"/>
                </a:solidFill>
              </a:rPr>
              <a:t>The Offer Stage</a:t>
            </a:r>
          </a:p>
        </p:txBody>
      </p:sp>
      <p:sp>
        <p:nvSpPr>
          <p:cNvPr id="38915" name="Content Placeholder 2"/>
          <p:cNvSpPr>
            <a:spLocks noGrp="1"/>
          </p:cNvSpPr>
          <p:nvPr>
            <p:ph sz="quarter" idx="1"/>
          </p:nvPr>
        </p:nvSpPr>
        <p:spPr>
          <a:xfrm>
            <a:off x="685800" y="2133600"/>
            <a:ext cx="8272463" cy="3965575"/>
          </a:xfrm>
        </p:spPr>
        <p:txBody>
          <a:bodyPr/>
          <a:lstStyle/>
          <a:p>
            <a:pPr eaLnBrk="1" hangingPunct="1">
              <a:spcAft>
                <a:spcPts val="600"/>
              </a:spcAft>
            </a:pPr>
            <a:r>
              <a:rPr lang="en-US" altLang="en-US" sz="2400" smtClean="0">
                <a:solidFill>
                  <a:srgbClr val="292929"/>
                </a:solidFill>
              </a:rPr>
              <a:t>Negotiation?</a:t>
            </a:r>
          </a:p>
          <a:p>
            <a:pPr marL="800100" lvl="1" indent="-342900" eaLnBrk="1" hangingPunct="1">
              <a:buClr>
                <a:srgbClr val="006666"/>
              </a:buClr>
              <a:buFont typeface="Arial" charset="0"/>
              <a:buChar char="•"/>
            </a:pPr>
            <a:r>
              <a:rPr lang="en-US" altLang="en-US" sz="2000" smtClean="0">
                <a:solidFill>
                  <a:srgbClr val="292929"/>
                </a:solidFill>
              </a:rPr>
              <a:t>Rule of thumb: Never negotiate for the sake of negotiation.</a:t>
            </a:r>
          </a:p>
          <a:p>
            <a:pPr marL="800100" lvl="1" indent="-342900" eaLnBrk="1" hangingPunct="1">
              <a:buClr>
                <a:srgbClr val="006666"/>
              </a:buClr>
              <a:buFont typeface="Arial" charset="0"/>
              <a:buChar char="•"/>
            </a:pPr>
            <a:r>
              <a:rPr lang="en-US" altLang="en-US" sz="2000" smtClean="0">
                <a:solidFill>
                  <a:srgbClr val="292929"/>
                </a:solidFill>
              </a:rPr>
              <a:t>Poor negotiations can mean offer withdrawal.</a:t>
            </a:r>
          </a:p>
          <a:p>
            <a:pPr eaLnBrk="1" hangingPunct="1">
              <a:spcBef>
                <a:spcPts val="1200"/>
              </a:spcBef>
              <a:spcAft>
                <a:spcPts val="600"/>
              </a:spcAft>
            </a:pPr>
            <a:r>
              <a:rPr lang="en-US" altLang="en-US" sz="2400" smtClean="0">
                <a:solidFill>
                  <a:srgbClr val="292929"/>
                </a:solidFill>
              </a:rPr>
              <a:t>Be familiar with average base salaries based on exams/experience level.</a:t>
            </a:r>
          </a:p>
          <a:p>
            <a:pPr marL="800100" lvl="1" indent="-342900" eaLnBrk="1" hangingPunct="1">
              <a:buClr>
                <a:srgbClr val="006666"/>
              </a:buClr>
              <a:buFont typeface="Arial" charset="0"/>
              <a:buChar char="•"/>
            </a:pPr>
            <a:r>
              <a:rPr lang="en-US" altLang="en-US" sz="2000" smtClean="0">
                <a:solidFill>
                  <a:srgbClr val="292929"/>
                </a:solidFill>
              </a:rPr>
              <a:t>Sign-on bonus?</a:t>
            </a:r>
          </a:p>
          <a:p>
            <a:pPr eaLnBrk="1" hangingPunct="1">
              <a:spcBef>
                <a:spcPts val="1200"/>
              </a:spcBef>
              <a:spcAft>
                <a:spcPts val="600"/>
              </a:spcAft>
            </a:pPr>
            <a:r>
              <a:rPr lang="en-US" altLang="en-US" sz="2400" smtClean="0">
                <a:solidFill>
                  <a:srgbClr val="292929"/>
                </a:solidFill>
              </a:rPr>
              <a:t>Have at least three references lined up, ready to go.</a:t>
            </a:r>
          </a:p>
          <a:p>
            <a:pPr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solidFill>
                  <a:srgbClr val="333333"/>
                </a:solidFill>
              </a:rPr>
              <a:t>Market Overview</a:t>
            </a:r>
          </a:p>
        </p:txBody>
      </p:sp>
      <p:sp>
        <p:nvSpPr>
          <p:cNvPr id="3" name="Content Placeholder 2"/>
          <p:cNvSpPr>
            <a:spLocks noGrp="1"/>
          </p:cNvSpPr>
          <p:nvPr>
            <p:ph sz="quarter" idx="1"/>
          </p:nvPr>
        </p:nvSpPr>
        <p:spPr>
          <a:xfrm>
            <a:off x="301625" y="2362200"/>
            <a:ext cx="8504238" cy="3736975"/>
          </a:xfrm>
        </p:spPr>
        <p:txBody>
          <a:bodyPr>
            <a:normAutofit/>
          </a:bodyPr>
          <a:lstStyle/>
          <a:p>
            <a:pPr eaLnBrk="1" hangingPunct="1">
              <a:spcAft>
                <a:spcPts val="600"/>
              </a:spcAft>
              <a:defRPr/>
            </a:pPr>
            <a:r>
              <a:rPr lang="en-US" sz="2400" dirty="0">
                <a:solidFill>
                  <a:srgbClr val="292929"/>
                </a:solidFill>
              </a:rPr>
              <a:t>Society of Actuaries (SOA)</a:t>
            </a:r>
          </a:p>
          <a:p>
            <a:pPr marL="800100" lvl="1" indent="-342900" eaLnBrk="1" hangingPunct="1">
              <a:buClr>
                <a:srgbClr val="006666"/>
              </a:buClr>
              <a:buFont typeface="Arial" charset="0"/>
              <a:buChar char="•"/>
              <a:defRPr/>
            </a:pPr>
            <a:r>
              <a:rPr lang="en-US" sz="2000" dirty="0">
                <a:solidFill>
                  <a:srgbClr val="292929"/>
                </a:solidFill>
              </a:rPr>
              <a:t>Encompasses Life, Health, Pension</a:t>
            </a:r>
          </a:p>
          <a:p>
            <a:pPr marL="800100" lvl="1" indent="-342900" eaLnBrk="1" hangingPunct="1">
              <a:buClr>
                <a:srgbClr val="006666"/>
              </a:buClr>
              <a:buFont typeface="Arial" charset="0"/>
              <a:buChar char="•"/>
              <a:defRPr/>
            </a:pPr>
            <a:r>
              <a:rPr lang="en-US" sz="2000" dirty="0">
                <a:solidFill>
                  <a:srgbClr val="292929"/>
                </a:solidFill>
              </a:rPr>
              <a:t>Approximately 23,000 members worldwide</a:t>
            </a:r>
          </a:p>
          <a:p>
            <a:pPr marL="274320" lvl="1" indent="0" eaLnBrk="1" fontAlgn="auto" hangingPunct="1">
              <a:spcAft>
                <a:spcPts val="0"/>
              </a:spcAft>
              <a:buFont typeface="Wingdings"/>
              <a:buNone/>
              <a:defRPr/>
            </a:pPr>
            <a:endParaRPr lang="en-US" dirty="0"/>
          </a:p>
          <a:p>
            <a:pPr eaLnBrk="1" hangingPunct="1">
              <a:spcAft>
                <a:spcPts val="600"/>
              </a:spcAft>
              <a:defRPr/>
            </a:pPr>
            <a:r>
              <a:rPr lang="en-US" sz="2400" dirty="0">
                <a:solidFill>
                  <a:srgbClr val="292929"/>
                </a:solidFill>
              </a:rPr>
              <a:t>Casualty Actuarial Society (CAS)</a:t>
            </a:r>
          </a:p>
          <a:p>
            <a:pPr marL="800100" lvl="1" indent="-342900" eaLnBrk="1" hangingPunct="1">
              <a:buClr>
                <a:srgbClr val="006666"/>
              </a:buClr>
              <a:buFont typeface="Arial" charset="0"/>
              <a:buChar char="•"/>
              <a:defRPr/>
            </a:pPr>
            <a:r>
              <a:rPr lang="en-US" sz="2000" dirty="0">
                <a:solidFill>
                  <a:srgbClr val="292929"/>
                </a:solidFill>
              </a:rPr>
              <a:t>Affiliated with P&amp;C</a:t>
            </a:r>
          </a:p>
          <a:p>
            <a:pPr marL="800100" lvl="1" indent="-342900" eaLnBrk="1" hangingPunct="1">
              <a:buClr>
                <a:srgbClr val="006666"/>
              </a:buClr>
              <a:buFont typeface="Arial" charset="0"/>
              <a:buChar char="•"/>
              <a:defRPr/>
            </a:pPr>
            <a:r>
              <a:rPr lang="en-US" sz="2000" dirty="0">
                <a:solidFill>
                  <a:srgbClr val="292929"/>
                </a:solidFill>
              </a:rPr>
              <a:t>Approximately 5,500 members worldwide</a:t>
            </a:r>
          </a:p>
          <a:p>
            <a:pPr marL="548640" lvl="1"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2"/>
              <a:buChar char=""/>
              <a:defRPr/>
            </a:pPr>
            <a:endParaRPr lang="en-US" dirty="0" smtClean="0"/>
          </a:p>
        </p:txBody>
      </p:sp>
      <p:pic>
        <p:nvPicPr>
          <p:cNvPr id="39940" name="Picture 2" descr="C:\Users\ccunningham\AppData\Local\Microsoft\Windows\Temporary Internet Files\Content.IE5\DD00H2TG\MC90044146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2954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solidFill>
                  <a:srgbClr val="333333"/>
                </a:solidFill>
              </a:rPr>
              <a:t>Actuarial Profession Resources</a:t>
            </a:r>
          </a:p>
        </p:txBody>
      </p:sp>
      <p:sp>
        <p:nvSpPr>
          <p:cNvPr id="40963" name="Content Placeholder 2"/>
          <p:cNvSpPr>
            <a:spLocks noGrp="1"/>
          </p:cNvSpPr>
          <p:nvPr>
            <p:ph sz="quarter" idx="1"/>
          </p:nvPr>
        </p:nvSpPr>
        <p:spPr>
          <a:xfrm>
            <a:off x="533400" y="1527175"/>
            <a:ext cx="8272463" cy="4797425"/>
          </a:xfrm>
        </p:spPr>
        <p:txBody>
          <a:bodyPr/>
          <a:lstStyle/>
          <a:p>
            <a:pPr marL="0" indent="0" eaLnBrk="1" hangingPunct="1">
              <a:buFont typeface="Wingdings 2" pitchFamily="18" charset="2"/>
              <a:buNone/>
            </a:pPr>
            <a:r>
              <a:rPr lang="en-US" altLang="en-US" sz="2200" b="1" u="sng" smtClean="0"/>
              <a:t>SOA</a:t>
            </a:r>
          </a:p>
          <a:p>
            <a:pPr marL="0" indent="0" eaLnBrk="1" hangingPunct="1">
              <a:buFont typeface="Wingdings 2" pitchFamily="18" charset="2"/>
              <a:buNone/>
            </a:pPr>
            <a:r>
              <a:rPr lang="en-US" altLang="en-US" sz="2200" smtClean="0"/>
              <a:t>Website: </a:t>
            </a:r>
            <a:r>
              <a:rPr lang="en-US" altLang="en-US" sz="2200" smtClean="0">
                <a:hlinkClick r:id="rId2"/>
              </a:rPr>
              <a:t>www.soa.org</a:t>
            </a:r>
            <a:endParaRPr lang="en-US" altLang="en-US" sz="2200" smtClean="0"/>
          </a:p>
          <a:p>
            <a:pPr marL="0" indent="0" eaLnBrk="1" hangingPunct="1">
              <a:buFont typeface="Wingdings 2" pitchFamily="18" charset="2"/>
              <a:buNone/>
            </a:pPr>
            <a:r>
              <a:rPr lang="en-US" altLang="en-US" sz="2200" smtClean="0"/>
              <a:t>Phone: 847.706.3500</a:t>
            </a:r>
          </a:p>
          <a:p>
            <a:pPr marL="0" indent="0" eaLnBrk="1" hangingPunct="1">
              <a:buFont typeface="Wingdings 2" pitchFamily="18" charset="2"/>
              <a:buNone/>
            </a:pPr>
            <a:endParaRPr lang="en-US" altLang="en-US" sz="2200" smtClean="0"/>
          </a:p>
          <a:p>
            <a:pPr marL="0" indent="0" eaLnBrk="1" hangingPunct="1">
              <a:buFont typeface="Wingdings 2" pitchFamily="18" charset="2"/>
              <a:buNone/>
            </a:pPr>
            <a:r>
              <a:rPr lang="en-US" altLang="en-US" sz="2200" b="1" u="sng" smtClean="0"/>
              <a:t>CAS</a:t>
            </a:r>
          </a:p>
          <a:p>
            <a:pPr marL="0" indent="0" eaLnBrk="1" hangingPunct="1">
              <a:buFont typeface="Wingdings 2" pitchFamily="18" charset="2"/>
              <a:buNone/>
            </a:pPr>
            <a:r>
              <a:rPr lang="en-US" altLang="en-US" sz="2200" smtClean="0"/>
              <a:t>Website: </a:t>
            </a:r>
            <a:r>
              <a:rPr lang="en-US" altLang="en-US" sz="2200" smtClean="0">
                <a:hlinkClick r:id="rId3"/>
              </a:rPr>
              <a:t>www.casact.org</a:t>
            </a:r>
            <a:endParaRPr lang="en-US" altLang="en-US" sz="2200" smtClean="0"/>
          </a:p>
          <a:p>
            <a:pPr marL="0" indent="0" eaLnBrk="1" hangingPunct="1">
              <a:buFont typeface="Wingdings 2" pitchFamily="18" charset="2"/>
              <a:buNone/>
            </a:pPr>
            <a:r>
              <a:rPr lang="en-US" altLang="en-US" sz="2200" smtClean="0"/>
              <a:t>Phone: 703.276.3100</a:t>
            </a:r>
          </a:p>
          <a:p>
            <a:pPr marL="0" indent="0" eaLnBrk="1" hangingPunct="1">
              <a:buFont typeface="Wingdings 2" pitchFamily="18" charset="2"/>
              <a:buNone/>
            </a:pPr>
            <a:endParaRPr lang="en-US" altLang="en-US" sz="2400" b="1" smtClean="0"/>
          </a:p>
          <a:p>
            <a:pPr marL="0" indent="0" eaLnBrk="1" hangingPunct="1">
              <a:buFont typeface="Wingdings 2" pitchFamily="18" charset="2"/>
              <a:buNone/>
            </a:pPr>
            <a:endParaRPr lang="en-US" altLang="en-US" sz="2400" b="1" smtClean="0"/>
          </a:p>
          <a:p>
            <a:pPr marL="0" indent="0" eaLnBrk="1" hangingPunct="1">
              <a:buFont typeface="Wingdings 2" pitchFamily="18" charset="2"/>
              <a:buNone/>
            </a:pPr>
            <a:endParaRPr lang="en-US" altLang="en-US" sz="2400" b="1" smtClean="0"/>
          </a:p>
          <a:p>
            <a:pPr marL="0" indent="0" eaLnBrk="1" hangingPunct="1">
              <a:buFont typeface="Wingdings 2" pitchFamily="18" charset="2"/>
              <a:buNone/>
            </a:pPr>
            <a:r>
              <a:rPr lang="en-US" altLang="en-US" sz="2400" b="1" smtClean="0"/>
              <a:t>Jointly sponsored website: </a:t>
            </a:r>
            <a:r>
              <a:rPr lang="en-US" altLang="en-US" sz="2400" smtClean="0">
                <a:hlinkClick r:id="rId4"/>
              </a:rPr>
              <a:t>www.beanactuary.org</a:t>
            </a:r>
            <a:r>
              <a:rPr lang="en-US" altLang="en-US" sz="2400" smtClean="0"/>
              <a:t> </a:t>
            </a:r>
          </a:p>
          <a:p>
            <a:pPr marL="0" indent="0" eaLnBrk="1" hangingPunct="1">
              <a:buFont typeface="Wingdings 2" pitchFamily="18" charset="2"/>
              <a:buNone/>
            </a:pPr>
            <a:endParaRPr lang="en-US" altLang="en-US" sz="1800" b="1" u="sng" smtClean="0"/>
          </a:p>
          <a:p>
            <a:pPr marL="0" indent="0" algn="ctr" eaLnBrk="1" hangingPunct="1">
              <a:buFont typeface="Wingdings 2" pitchFamily="18" charset="2"/>
              <a:buNone/>
            </a:pPr>
            <a:endParaRPr lang="en-US" altLang="en-US" sz="2400" smtClean="0"/>
          </a:p>
        </p:txBody>
      </p:sp>
      <p:pic>
        <p:nvPicPr>
          <p:cNvPr id="40964" name="Picture 3" descr="C:\Users\ccunningham\AppData\Local\Microsoft\Windows\Temporary Internet Files\Content.IE5\N9WT8PRP\MC90036787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2362200"/>
            <a:ext cx="1447800"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solidFill>
                  <a:srgbClr val="333333"/>
                </a:solidFill>
              </a:rPr>
              <a:t>Exams Resources</a:t>
            </a:r>
          </a:p>
        </p:txBody>
      </p:sp>
      <p:sp>
        <p:nvSpPr>
          <p:cNvPr id="3" name="Content Placeholder 2"/>
          <p:cNvSpPr>
            <a:spLocks noGrp="1"/>
          </p:cNvSpPr>
          <p:nvPr>
            <p:ph sz="quarter" idx="1"/>
          </p:nvPr>
        </p:nvSpPr>
        <p:spPr>
          <a:xfrm>
            <a:off x="685800" y="1981200"/>
            <a:ext cx="7696200" cy="4117975"/>
          </a:xfrm>
        </p:spPr>
        <p:txBody>
          <a:bodyPr>
            <a:normAutofit/>
          </a:bodyPr>
          <a:lstStyle/>
          <a:p>
            <a:pPr eaLnBrk="1" hangingPunct="1">
              <a:spcAft>
                <a:spcPts val="600"/>
              </a:spcAft>
              <a:defRPr/>
            </a:pPr>
            <a:r>
              <a:rPr lang="en-US" sz="2400" dirty="0" smtClean="0">
                <a:solidFill>
                  <a:srgbClr val="292929"/>
                </a:solidFill>
                <a:hlinkClick r:id="rId2"/>
              </a:rPr>
              <a:t>www.dwsimpson.com/actuaryexams.html </a:t>
            </a:r>
            <a:endParaRPr lang="en-US" sz="2400" dirty="0">
              <a:solidFill>
                <a:srgbClr val="292929"/>
              </a:solidFill>
              <a:hlinkClick r:id="rId2"/>
            </a:endParaRPr>
          </a:p>
          <a:p>
            <a:pPr eaLnBrk="1" hangingPunct="1">
              <a:spcAft>
                <a:spcPts val="600"/>
              </a:spcAft>
              <a:defRPr/>
            </a:pPr>
            <a:r>
              <a:rPr lang="en-US" sz="2400" dirty="0">
                <a:solidFill>
                  <a:srgbClr val="292929"/>
                </a:solidFill>
                <a:hlinkClick r:id="rId2"/>
              </a:rPr>
              <a:t>www.dwsimpson.com/actuarialseminars.html</a:t>
            </a:r>
          </a:p>
          <a:p>
            <a:pPr eaLnBrk="1" hangingPunct="1">
              <a:spcAft>
                <a:spcPts val="600"/>
              </a:spcAft>
              <a:defRPr/>
            </a:pPr>
            <a:r>
              <a:rPr lang="en-US" sz="2400" dirty="0">
                <a:solidFill>
                  <a:srgbClr val="292929"/>
                </a:solidFill>
                <a:hlinkClick r:id="rId2"/>
              </a:rPr>
              <a:t>www.actuarialoutpost.com</a:t>
            </a:r>
            <a:endParaRPr lang="en-US" sz="2400" dirty="0">
              <a:solidFill>
                <a:srgbClr val="292929"/>
              </a:solidFill>
            </a:endParaRPr>
          </a:p>
          <a:p>
            <a:pPr eaLnBrk="1" hangingPunct="1">
              <a:spcAft>
                <a:spcPts val="600"/>
              </a:spcAft>
              <a:defRPr/>
            </a:pPr>
            <a:r>
              <a:rPr lang="en-US" sz="2400" dirty="0">
                <a:solidFill>
                  <a:srgbClr val="292929"/>
                </a:solidFill>
                <a:hlinkClick r:id="rId3"/>
              </a:rPr>
              <a:t>www.bpptraining.com</a:t>
            </a:r>
            <a:endParaRPr lang="en-US" sz="2400" dirty="0">
              <a:solidFill>
                <a:srgbClr val="292929"/>
              </a:solidFill>
            </a:endParaRPr>
          </a:p>
          <a:p>
            <a:pPr eaLnBrk="1" hangingPunct="1">
              <a:spcAft>
                <a:spcPts val="600"/>
              </a:spcAft>
              <a:defRPr/>
            </a:pPr>
            <a:r>
              <a:rPr lang="en-US" sz="2400" dirty="0">
                <a:solidFill>
                  <a:srgbClr val="292929"/>
                </a:solidFill>
                <a:hlinkClick r:id="rId4"/>
              </a:rPr>
              <a:t>www.actuarialseminars.com</a:t>
            </a:r>
            <a:endParaRPr lang="en-US" sz="2400" dirty="0">
              <a:solidFill>
                <a:srgbClr val="292929"/>
              </a:solidFill>
            </a:endParaRPr>
          </a:p>
          <a:p>
            <a:pPr eaLnBrk="1" hangingPunct="1">
              <a:spcAft>
                <a:spcPts val="600"/>
              </a:spcAft>
              <a:defRPr/>
            </a:pPr>
            <a:r>
              <a:rPr lang="en-US" sz="2400" dirty="0">
                <a:solidFill>
                  <a:srgbClr val="292929"/>
                </a:solidFill>
                <a:hlinkClick r:id="rId5"/>
              </a:rPr>
              <a:t>www.neas-seminars.com</a:t>
            </a:r>
            <a:endParaRPr lang="en-US" sz="2400" dirty="0">
              <a:solidFill>
                <a:srgbClr val="292929"/>
              </a:solidFill>
            </a:endParaRPr>
          </a:p>
          <a:p>
            <a:pPr eaLnBrk="1" hangingPunct="1">
              <a:spcAft>
                <a:spcPts val="600"/>
              </a:spcAft>
              <a:defRPr/>
            </a:pPr>
            <a:r>
              <a:rPr lang="en-US" sz="2400" dirty="0">
                <a:solidFill>
                  <a:srgbClr val="292929"/>
                </a:solidFill>
                <a:hlinkClick r:id="rId6"/>
              </a:rPr>
              <a:t>www.sambroverman.com</a:t>
            </a:r>
            <a:endParaRPr lang="en-US" sz="2400" dirty="0">
              <a:solidFill>
                <a:srgbClr val="292929"/>
              </a:solidFill>
            </a:endParaRPr>
          </a:p>
          <a:p>
            <a:pPr marL="0" indent="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solidFill>
                  <a:srgbClr val="333333"/>
                </a:solidFill>
              </a:rPr>
              <a:t>Introducing DW Simpson</a:t>
            </a:r>
          </a:p>
        </p:txBody>
      </p:sp>
      <p:sp>
        <p:nvSpPr>
          <p:cNvPr id="15363" name="Content Placeholder 2"/>
          <p:cNvSpPr>
            <a:spLocks noGrp="1"/>
          </p:cNvSpPr>
          <p:nvPr>
            <p:ph sz="quarter" idx="1"/>
          </p:nvPr>
        </p:nvSpPr>
        <p:spPr>
          <a:xfrm>
            <a:off x="685800" y="2206625"/>
            <a:ext cx="8043863" cy="4194175"/>
          </a:xfrm>
        </p:spPr>
        <p:txBody>
          <a:bodyPr/>
          <a:lstStyle/>
          <a:p>
            <a:pPr eaLnBrk="1" hangingPunct="1">
              <a:spcAft>
                <a:spcPts val="600"/>
              </a:spcAft>
            </a:pPr>
            <a:r>
              <a:rPr lang="en-US" altLang="en-US" sz="2400" smtClean="0"/>
              <a:t>DW Simpson specializes in the placement of Actuaries and Analytics professionals. </a:t>
            </a:r>
          </a:p>
          <a:p>
            <a:pPr eaLnBrk="1" hangingPunct="1">
              <a:spcAft>
                <a:spcPts val="600"/>
              </a:spcAft>
            </a:pPr>
            <a:r>
              <a:rPr lang="en-US" altLang="en-US" sz="2400" smtClean="0"/>
              <a:t>We work at all experience levels, globally and across all industries (Life, Health, Pension, P&amp;C), including in nontraditional areas (Risk Management, CAT Modeling, Predictive Modeling, etc.).</a:t>
            </a:r>
          </a:p>
          <a:p>
            <a:pPr eaLnBrk="1" hangingPunct="1">
              <a:spcAft>
                <a:spcPts val="600"/>
              </a:spcAft>
            </a:pPr>
            <a:r>
              <a:rPr lang="en-US" altLang="en-US" sz="2400" smtClean="0"/>
              <a:t>We are the largest firm of our kind, and our objective is to be the foremost resource for Actuarial and Analytics talent.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solidFill>
                  <a:srgbClr val="333333"/>
                </a:solidFill>
              </a:rPr>
              <a:t>Insurance Industry Resources</a:t>
            </a:r>
          </a:p>
        </p:txBody>
      </p:sp>
      <p:sp>
        <p:nvSpPr>
          <p:cNvPr id="3" name="Content Placeholder 2"/>
          <p:cNvSpPr>
            <a:spLocks noGrp="1"/>
          </p:cNvSpPr>
          <p:nvPr>
            <p:ph sz="quarter" idx="1"/>
          </p:nvPr>
        </p:nvSpPr>
        <p:spPr>
          <a:xfrm>
            <a:off x="2438400" y="2362200"/>
            <a:ext cx="4800600" cy="2974975"/>
          </a:xfrm>
        </p:spPr>
        <p:txBody>
          <a:bodyPr>
            <a:normAutofit/>
          </a:bodyPr>
          <a:lstStyle/>
          <a:p>
            <a:pPr eaLnBrk="1" hangingPunct="1">
              <a:spcAft>
                <a:spcPts val="600"/>
              </a:spcAft>
              <a:defRPr/>
            </a:pPr>
            <a:r>
              <a:rPr lang="en-US" sz="2400" dirty="0">
                <a:solidFill>
                  <a:srgbClr val="292929"/>
                </a:solidFill>
                <a:hlinkClick r:id="rId2"/>
              </a:rPr>
              <a:t>www.actuary.net</a:t>
            </a:r>
            <a:endParaRPr lang="en-US" sz="2400" dirty="0">
              <a:solidFill>
                <a:srgbClr val="292929"/>
              </a:solidFill>
            </a:endParaRPr>
          </a:p>
          <a:p>
            <a:pPr eaLnBrk="1" hangingPunct="1">
              <a:spcAft>
                <a:spcPts val="600"/>
              </a:spcAft>
              <a:defRPr/>
            </a:pPr>
            <a:r>
              <a:rPr lang="en-US" sz="2400" dirty="0">
                <a:solidFill>
                  <a:srgbClr val="292929"/>
                </a:solidFill>
                <a:hlinkClick r:id="rId3"/>
              </a:rPr>
              <a:t>www.businessinsurance.com</a:t>
            </a:r>
            <a:endParaRPr lang="en-US" sz="2400" dirty="0">
              <a:solidFill>
                <a:srgbClr val="292929"/>
              </a:solidFill>
            </a:endParaRPr>
          </a:p>
          <a:p>
            <a:pPr eaLnBrk="1" hangingPunct="1">
              <a:spcAft>
                <a:spcPts val="600"/>
              </a:spcAft>
              <a:defRPr/>
            </a:pPr>
            <a:r>
              <a:rPr lang="en-US" sz="2400" dirty="0">
                <a:solidFill>
                  <a:srgbClr val="292929"/>
                </a:solidFill>
                <a:hlinkClick r:id="rId4"/>
              </a:rPr>
              <a:t>www.insurancenewsnet.com</a:t>
            </a:r>
            <a:endParaRPr lang="en-US" sz="2400" dirty="0">
              <a:solidFill>
                <a:srgbClr val="292929"/>
              </a:solidFill>
            </a:endParaRPr>
          </a:p>
          <a:p>
            <a:pPr eaLnBrk="1" hangingPunct="1">
              <a:spcAft>
                <a:spcPts val="600"/>
              </a:spcAft>
              <a:defRPr/>
            </a:pPr>
            <a:r>
              <a:rPr lang="en-US" sz="2400" dirty="0" smtClean="0">
                <a:solidFill>
                  <a:srgbClr val="292929"/>
                </a:solidFill>
                <a:hlinkClick r:id="rId5"/>
              </a:rPr>
              <a:t>www.benefitslink.com</a:t>
            </a:r>
            <a:endParaRPr lang="en-US" dirty="0"/>
          </a:p>
          <a:p>
            <a:pPr marL="0" indent="0" eaLnBrk="1" fontAlgn="auto" hangingPunct="1">
              <a:spcAft>
                <a:spcPts val="0"/>
              </a:spcAft>
              <a:buFont typeface="Wingdings 2"/>
              <a:buNone/>
              <a:defRPr/>
            </a:pPr>
            <a:endParaRPr lang="en-US" dirty="0"/>
          </a:p>
        </p:txBody>
      </p:sp>
      <p:pic>
        <p:nvPicPr>
          <p:cNvPr id="43012" name="Picture 5" descr="C:\Users\ccunningham\AppData\Local\Microsoft\Windows\Temporary Internet Files\Content.IE5\N9WT8PRP\MC90025171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4800600"/>
            <a:ext cx="16589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mtClean="0">
                <a:solidFill>
                  <a:srgbClr val="333333"/>
                </a:solidFill>
              </a:rPr>
              <a:t>Our Contact Information</a:t>
            </a:r>
          </a:p>
        </p:txBody>
      </p:sp>
      <p:sp>
        <p:nvSpPr>
          <p:cNvPr id="44035" name="Content Placeholder 2"/>
          <p:cNvSpPr>
            <a:spLocks noGrp="1"/>
          </p:cNvSpPr>
          <p:nvPr>
            <p:ph sz="quarter" idx="1"/>
          </p:nvPr>
        </p:nvSpPr>
        <p:spPr>
          <a:xfrm>
            <a:off x="301625" y="2590800"/>
            <a:ext cx="8504238" cy="3508375"/>
          </a:xfrm>
        </p:spPr>
        <p:txBody>
          <a:bodyPr/>
          <a:lstStyle/>
          <a:p>
            <a:pPr marL="0" indent="0" algn="ctr" eaLnBrk="1" hangingPunct="1">
              <a:buFont typeface="Wingdings 2" pitchFamily="18" charset="2"/>
              <a:buNone/>
            </a:pPr>
            <a:r>
              <a:rPr lang="en-US" altLang="en-US" sz="2000" b="1" smtClean="0"/>
              <a:t>Caitlin Cunningham</a:t>
            </a:r>
          </a:p>
          <a:p>
            <a:pPr marL="0" indent="0" algn="ctr" eaLnBrk="1" hangingPunct="1">
              <a:buFont typeface="Wingdings 2" pitchFamily="18" charset="2"/>
              <a:buNone/>
            </a:pPr>
            <a:r>
              <a:rPr lang="en-US" altLang="en-US" sz="2000" i="1" smtClean="0"/>
              <a:t>Manager</a:t>
            </a:r>
          </a:p>
          <a:p>
            <a:pPr marL="0" indent="0" algn="ctr" eaLnBrk="1" hangingPunct="1">
              <a:buFont typeface="Wingdings 2" pitchFamily="18" charset="2"/>
              <a:buNone/>
            </a:pPr>
            <a:r>
              <a:rPr lang="en-US" altLang="en-US" sz="2000" smtClean="0"/>
              <a:t>Email: </a:t>
            </a:r>
            <a:r>
              <a:rPr lang="en-US" altLang="en-US" sz="2000" smtClean="0">
                <a:hlinkClick r:id="rId2"/>
              </a:rPr>
              <a:t>caitlin.cunningham@dwsimpson.com</a:t>
            </a:r>
            <a:r>
              <a:rPr lang="en-US" altLang="en-US" sz="2000" smtClean="0"/>
              <a:t>; Direct line: 312.867.2331</a:t>
            </a:r>
          </a:p>
          <a:p>
            <a:pPr marL="0" indent="0" algn="ctr" eaLnBrk="1" hangingPunct="1">
              <a:buFont typeface="Wingdings 2" pitchFamily="18" charset="2"/>
              <a:buNone/>
            </a:pPr>
            <a:endParaRPr lang="en-US" altLang="en-US" sz="2000" smtClean="0"/>
          </a:p>
          <a:p>
            <a:pPr marL="0" indent="0" algn="ctr" eaLnBrk="1" hangingPunct="1">
              <a:buFont typeface="Wingdings 2" pitchFamily="18" charset="2"/>
              <a:buNone/>
            </a:pPr>
            <a:r>
              <a:rPr lang="en-US" altLang="en-US" sz="2000" b="1" smtClean="0"/>
              <a:t>Adam Noreen</a:t>
            </a:r>
          </a:p>
          <a:p>
            <a:pPr marL="0" indent="0" algn="ctr" eaLnBrk="1" hangingPunct="1">
              <a:buFont typeface="Wingdings 2" pitchFamily="18" charset="2"/>
              <a:buNone/>
            </a:pPr>
            <a:r>
              <a:rPr lang="en-US" altLang="en-US" sz="2000" i="1" smtClean="0"/>
              <a:t>Recruiter</a:t>
            </a:r>
          </a:p>
          <a:p>
            <a:pPr marL="0" indent="0" algn="ctr" eaLnBrk="1" hangingPunct="1">
              <a:buFont typeface="Wingdings 2" pitchFamily="18" charset="2"/>
              <a:buNone/>
            </a:pPr>
            <a:r>
              <a:rPr lang="en-US" altLang="en-US" sz="2000" smtClean="0"/>
              <a:t>Email: </a:t>
            </a:r>
            <a:r>
              <a:rPr lang="en-US" altLang="en-US" sz="2000" smtClean="0">
                <a:hlinkClick r:id="rId3"/>
              </a:rPr>
              <a:t>adam.noreen@dwsimpson.com</a:t>
            </a:r>
            <a:r>
              <a:rPr lang="en-US" altLang="en-US" sz="2000" smtClean="0"/>
              <a:t>; Direct line: 312.867.2370</a:t>
            </a:r>
          </a:p>
          <a:p>
            <a:pPr marL="0" indent="0" algn="ctr" eaLnBrk="1" hangingPunct="1">
              <a:buFont typeface="Wingdings 2" pitchFamily="18" charset="2"/>
              <a:buNone/>
            </a:pPr>
            <a:endParaRPr lang="en-US" altLang="en-US" sz="2000" smtClean="0"/>
          </a:p>
          <a:p>
            <a:pPr marL="0" indent="0" algn="ctr" eaLnBrk="1" hangingPunct="1">
              <a:buFont typeface="Wingdings 2" pitchFamily="18" charset="2"/>
              <a:buNone/>
            </a:pPr>
            <a:endParaRPr lang="en-US" altLang="en-US" sz="2000" smtClean="0"/>
          </a:p>
          <a:p>
            <a:pPr marL="0" indent="0" algn="ctr" eaLnBrk="1" hangingPunct="1">
              <a:buFont typeface="Wingdings 2" pitchFamily="18" charset="2"/>
              <a:buNone/>
            </a:pPr>
            <a:endParaRPr lang="en-US" altLang="en-US" sz="2200" smtClean="0"/>
          </a:p>
          <a:p>
            <a:pPr marL="0" indent="0" eaLnBrk="1" hangingPunct="1">
              <a:buFont typeface="Wingdings 2" pitchFamily="18" charset="2"/>
              <a:buNone/>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solidFill>
                  <a:srgbClr val="292929"/>
                </a:solidFill>
              </a:rPr>
              <a:t>Our Team</a:t>
            </a:r>
          </a:p>
        </p:txBody>
      </p:sp>
      <p:pic>
        <p:nvPicPr>
          <p:cNvPr id="1638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582738" y="1676400"/>
            <a:ext cx="5942012" cy="4572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solidFill>
                  <a:srgbClr val="292929"/>
                </a:solidFill>
              </a:rPr>
              <a:t>Who Employs Actuaries?</a:t>
            </a:r>
          </a:p>
        </p:txBody>
      </p:sp>
      <p:sp>
        <p:nvSpPr>
          <p:cNvPr id="17411" name="Content Placeholder 2"/>
          <p:cNvSpPr>
            <a:spLocks noGrp="1"/>
          </p:cNvSpPr>
          <p:nvPr>
            <p:ph sz="quarter" idx="1"/>
          </p:nvPr>
        </p:nvSpPr>
        <p:spPr>
          <a:xfrm>
            <a:off x="677863" y="1752600"/>
            <a:ext cx="8504237" cy="4572000"/>
          </a:xfrm>
        </p:spPr>
        <p:txBody>
          <a:bodyPr/>
          <a:lstStyle/>
          <a:p>
            <a:pPr eaLnBrk="1" hangingPunct="1">
              <a:spcAft>
                <a:spcPts val="600"/>
              </a:spcAft>
            </a:pPr>
            <a:r>
              <a:rPr lang="en-US" altLang="en-US" sz="2400" smtClean="0">
                <a:solidFill>
                  <a:srgbClr val="292929"/>
                </a:solidFill>
              </a:rPr>
              <a:t>Insurance companies</a:t>
            </a:r>
          </a:p>
          <a:p>
            <a:pPr eaLnBrk="1" hangingPunct="1">
              <a:spcAft>
                <a:spcPts val="600"/>
              </a:spcAft>
            </a:pPr>
            <a:r>
              <a:rPr lang="en-US" altLang="en-US" sz="2400" smtClean="0">
                <a:solidFill>
                  <a:srgbClr val="292929"/>
                </a:solidFill>
              </a:rPr>
              <a:t>Reinsurers</a:t>
            </a:r>
          </a:p>
          <a:p>
            <a:pPr eaLnBrk="1" hangingPunct="1">
              <a:spcAft>
                <a:spcPts val="600"/>
              </a:spcAft>
            </a:pPr>
            <a:r>
              <a:rPr lang="en-US" altLang="en-US" sz="2400" smtClean="0">
                <a:solidFill>
                  <a:srgbClr val="292929"/>
                </a:solidFill>
              </a:rPr>
              <a:t>Consulting firms</a:t>
            </a:r>
          </a:p>
          <a:p>
            <a:pPr eaLnBrk="1" hangingPunct="1">
              <a:spcAft>
                <a:spcPts val="600"/>
              </a:spcAft>
            </a:pPr>
            <a:r>
              <a:rPr lang="en-US" altLang="en-US" sz="2400" smtClean="0">
                <a:solidFill>
                  <a:srgbClr val="292929"/>
                </a:solidFill>
              </a:rPr>
              <a:t>Brokerages</a:t>
            </a:r>
          </a:p>
          <a:p>
            <a:pPr eaLnBrk="1" hangingPunct="1">
              <a:spcAft>
                <a:spcPts val="600"/>
              </a:spcAft>
            </a:pPr>
            <a:r>
              <a:rPr lang="en-US" altLang="en-US" sz="2400" smtClean="0">
                <a:solidFill>
                  <a:srgbClr val="292929"/>
                </a:solidFill>
              </a:rPr>
              <a:t>Hedge funds</a:t>
            </a:r>
          </a:p>
          <a:p>
            <a:pPr eaLnBrk="1" hangingPunct="1">
              <a:spcAft>
                <a:spcPts val="600"/>
              </a:spcAft>
            </a:pPr>
            <a:r>
              <a:rPr lang="en-US" altLang="en-US" sz="2400" smtClean="0">
                <a:solidFill>
                  <a:srgbClr val="292929"/>
                </a:solidFill>
              </a:rPr>
              <a:t>Risk modeling software groups</a:t>
            </a:r>
          </a:p>
          <a:p>
            <a:pPr eaLnBrk="1" hangingPunct="1">
              <a:spcAft>
                <a:spcPts val="600"/>
              </a:spcAft>
            </a:pPr>
            <a:r>
              <a:rPr lang="en-US" altLang="en-US" sz="2400" smtClean="0">
                <a:solidFill>
                  <a:srgbClr val="292929"/>
                </a:solidFill>
              </a:rPr>
              <a:t>Analytics Groups</a:t>
            </a:r>
          </a:p>
          <a:p>
            <a:pPr eaLnBrk="1" hangingPunct="1">
              <a:spcAft>
                <a:spcPts val="600"/>
              </a:spcAft>
            </a:pPr>
            <a:r>
              <a:rPr lang="en-US" altLang="en-US" sz="2400" smtClean="0">
                <a:solidFill>
                  <a:srgbClr val="292929"/>
                </a:solidFill>
              </a:rPr>
              <a:t>Managing General Underwriters/Agents </a:t>
            </a:r>
            <a:r>
              <a:rPr lang="en-US" altLang="en-US" sz="2000" smtClean="0">
                <a:solidFill>
                  <a:srgbClr val="292929"/>
                </a:solidFill>
              </a:rPr>
              <a:t>(MGAs and MGUs)</a:t>
            </a:r>
          </a:p>
          <a:p>
            <a:pPr eaLnBrk="1" hangingPunct="1"/>
            <a:endParaRPr lang="en-US" altLang="en-US" smtClean="0"/>
          </a:p>
        </p:txBody>
      </p:sp>
      <p:pic>
        <p:nvPicPr>
          <p:cNvPr id="17412" name="Picture 2" descr="C:\Users\ccunningham\AppData\Local\Microsoft\Windows\Temporary Internet Files\Content.IE5\IUS32QQD\MC9003831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905000"/>
            <a:ext cx="34290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solidFill>
                  <a:srgbClr val="292929"/>
                </a:solidFill>
              </a:rPr>
              <a:t>Who Qualifies as Entry-Level?</a:t>
            </a:r>
          </a:p>
        </p:txBody>
      </p:sp>
      <p:sp>
        <p:nvSpPr>
          <p:cNvPr id="18435" name="Content Placeholder 2"/>
          <p:cNvSpPr>
            <a:spLocks noGrp="1"/>
          </p:cNvSpPr>
          <p:nvPr>
            <p:ph sz="quarter" idx="1"/>
          </p:nvPr>
        </p:nvSpPr>
        <p:spPr>
          <a:xfrm>
            <a:off x="685800" y="2209800"/>
            <a:ext cx="7742238" cy="4041775"/>
          </a:xfrm>
        </p:spPr>
        <p:txBody>
          <a:bodyPr/>
          <a:lstStyle/>
          <a:p>
            <a:pPr eaLnBrk="1" hangingPunct="1">
              <a:spcAft>
                <a:spcPts val="600"/>
              </a:spcAft>
            </a:pPr>
            <a:r>
              <a:rPr lang="en-US" altLang="en-US" sz="2400" smtClean="0">
                <a:solidFill>
                  <a:srgbClr val="292929"/>
                </a:solidFill>
              </a:rPr>
              <a:t>Soon-to-be and recent college graduates</a:t>
            </a:r>
          </a:p>
          <a:p>
            <a:pPr eaLnBrk="1" hangingPunct="1">
              <a:spcAft>
                <a:spcPts val="600"/>
              </a:spcAft>
            </a:pPr>
            <a:r>
              <a:rPr lang="en-US" altLang="en-US" sz="2400" smtClean="0">
                <a:solidFill>
                  <a:srgbClr val="292929"/>
                </a:solidFill>
              </a:rPr>
              <a:t>Career changers</a:t>
            </a:r>
          </a:p>
          <a:p>
            <a:pPr eaLnBrk="1" hangingPunct="1">
              <a:spcAft>
                <a:spcPts val="600"/>
              </a:spcAft>
            </a:pPr>
            <a:r>
              <a:rPr lang="en-US" altLang="en-US" sz="2400" smtClean="0">
                <a:solidFill>
                  <a:srgbClr val="292929"/>
                </a:solidFill>
              </a:rPr>
              <a:t>Those with less than six months of full-time experience in the actuarial profession</a:t>
            </a:r>
          </a:p>
        </p:txBody>
      </p:sp>
      <p:pic>
        <p:nvPicPr>
          <p:cNvPr id="18436" name="Picture 2" descr="C:\Users\ccunningham\AppData\Local\Microsoft\Windows\Temporary Internet Files\Content.IE5\IUS32QQD\MC9003044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419600"/>
            <a:ext cx="1814513"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solidFill>
                  <a:srgbClr val="292929"/>
                </a:solidFill>
              </a:rPr>
              <a:t>Preparing Your Resume</a:t>
            </a:r>
          </a:p>
        </p:txBody>
      </p:sp>
      <p:sp>
        <p:nvSpPr>
          <p:cNvPr id="3" name="Content Placeholder 2"/>
          <p:cNvSpPr>
            <a:spLocks noGrp="1"/>
          </p:cNvSpPr>
          <p:nvPr>
            <p:ph sz="quarter" idx="1"/>
          </p:nvPr>
        </p:nvSpPr>
        <p:spPr>
          <a:xfrm>
            <a:off x="685800" y="1703388"/>
            <a:ext cx="8504238" cy="4572000"/>
          </a:xfrm>
        </p:spPr>
        <p:txBody>
          <a:bodyPr>
            <a:normAutofit/>
          </a:bodyPr>
          <a:lstStyle/>
          <a:p>
            <a:pPr marL="0" indent="0" eaLnBrk="1" fontAlgn="auto" hangingPunct="1">
              <a:spcAft>
                <a:spcPts val="600"/>
              </a:spcAft>
              <a:buFont typeface="Wingdings 2"/>
              <a:buNone/>
              <a:defRPr/>
            </a:pPr>
            <a:r>
              <a:rPr lang="en-US" sz="2400" i="1" dirty="0" smtClean="0">
                <a:solidFill>
                  <a:srgbClr val="292929"/>
                </a:solidFill>
              </a:rPr>
              <a:t>Employers are looking for</a:t>
            </a:r>
            <a:r>
              <a:rPr lang="en-US" sz="2400" dirty="0" smtClean="0">
                <a:solidFill>
                  <a:srgbClr val="292929"/>
                </a:solidFill>
              </a:rPr>
              <a:t>:</a:t>
            </a:r>
          </a:p>
          <a:p>
            <a:pPr marL="274320" indent="-274320" eaLnBrk="1" fontAlgn="auto" hangingPunct="1">
              <a:spcAft>
                <a:spcPts val="600"/>
              </a:spcAft>
              <a:buFont typeface="Wingdings 2"/>
              <a:buChar char=""/>
              <a:defRPr/>
            </a:pPr>
            <a:r>
              <a:rPr lang="en-US" sz="2400" dirty="0" smtClean="0">
                <a:solidFill>
                  <a:srgbClr val="292929"/>
                </a:solidFill>
              </a:rPr>
              <a:t>Exams/Designations</a:t>
            </a:r>
          </a:p>
          <a:p>
            <a:pPr marL="274320" indent="-274320" eaLnBrk="1" fontAlgn="auto" hangingPunct="1">
              <a:spcAft>
                <a:spcPts val="600"/>
              </a:spcAft>
              <a:buFont typeface="Wingdings 2"/>
              <a:buChar char=""/>
              <a:defRPr/>
            </a:pPr>
            <a:r>
              <a:rPr lang="en-US" sz="2400" dirty="0" smtClean="0">
                <a:solidFill>
                  <a:srgbClr val="292929"/>
                </a:solidFill>
              </a:rPr>
              <a:t>Academic background (areas of study, GPA,   extracurricular activities, awards and honors)</a:t>
            </a:r>
          </a:p>
          <a:p>
            <a:pPr marL="274320" indent="-274320" eaLnBrk="1" fontAlgn="auto" hangingPunct="1">
              <a:spcAft>
                <a:spcPts val="600"/>
              </a:spcAft>
              <a:buFont typeface="Wingdings 2"/>
              <a:buChar char=""/>
              <a:defRPr/>
            </a:pPr>
            <a:r>
              <a:rPr lang="en-US" sz="2400" dirty="0" smtClean="0">
                <a:solidFill>
                  <a:srgbClr val="292929"/>
                </a:solidFill>
              </a:rPr>
              <a:t>Technical skills </a:t>
            </a:r>
          </a:p>
          <a:p>
            <a:pPr marL="274320" indent="-274320" eaLnBrk="1" fontAlgn="auto" hangingPunct="1">
              <a:spcAft>
                <a:spcPts val="600"/>
              </a:spcAft>
              <a:buFont typeface="Wingdings 2"/>
              <a:buChar char=""/>
              <a:defRPr/>
            </a:pPr>
            <a:r>
              <a:rPr lang="en-US" sz="2400" dirty="0" smtClean="0">
                <a:solidFill>
                  <a:srgbClr val="292929"/>
                </a:solidFill>
              </a:rPr>
              <a:t>Actuarial experience (internships, co-ops)</a:t>
            </a:r>
          </a:p>
          <a:p>
            <a:pPr marL="274320" indent="-274320" eaLnBrk="1" fontAlgn="auto" hangingPunct="1">
              <a:spcAft>
                <a:spcPts val="600"/>
              </a:spcAft>
              <a:buFont typeface="Wingdings 2"/>
              <a:buChar char=""/>
              <a:defRPr/>
            </a:pPr>
            <a:r>
              <a:rPr lang="en-US" sz="2400" dirty="0" smtClean="0">
                <a:solidFill>
                  <a:srgbClr val="292929"/>
                </a:solidFill>
              </a:rPr>
              <a:t>Additional work experience</a:t>
            </a:r>
          </a:p>
          <a:p>
            <a:pPr marL="274320" indent="-274320" eaLnBrk="1" fontAlgn="auto" hangingPunct="1">
              <a:spcAft>
                <a:spcPts val="600"/>
              </a:spcAft>
              <a:buFont typeface="Wingdings 2"/>
              <a:buChar char=""/>
              <a:defRPr/>
            </a:pPr>
            <a:r>
              <a:rPr lang="en-US" sz="2400" dirty="0" smtClean="0">
                <a:solidFill>
                  <a:srgbClr val="292929"/>
                </a:solidFill>
              </a:rPr>
              <a:t>“Soft skills” (communication, time management, leadership, etc.)</a:t>
            </a:r>
            <a:endParaRPr lang="en-US" sz="2400" dirty="0">
              <a:solidFill>
                <a:srgbClr val="29292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solidFill>
                  <a:srgbClr val="292929"/>
                </a:solidFill>
              </a:rPr>
              <a:t>Formatting Your Resume</a:t>
            </a:r>
          </a:p>
        </p:txBody>
      </p:sp>
      <p:sp>
        <p:nvSpPr>
          <p:cNvPr id="20483" name="Content Placeholder 2"/>
          <p:cNvSpPr>
            <a:spLocks noGrp="1"/>
          </p:cNvSpPr>
          <p:nvPr>
            <p:ph sz="quarter" idx="1"/>
          </p:nvPr>
        </p:nvSpPr>
        <p:spPr>
          <a:xfrm>
            <a:off x="685800" y="1524000"/>
            <a:ext cx="7086600" cy="5029200"/>
          </a:xfrm>
        </p:spPr>
        <p:txBody>
          <a:bodyPr/>
          <a:lstStyle/>
          <a:p>
            <a:pPr eaLnBrk="1" hangingPunct="1">
              <a:spcAft>
                <a:spcPts val="600"/>
              </a:spcAft>
            </a:pPr>
            <a:r>
              <a:rPr lang="en-US" altLang="en-US" sz="2400" smtClean="0">
                <a:solidFill>
                  <a:srgbClr val="292929"/>
                </a:solidFill>
              </a:rPr>
              <a:t>Follow this order-of-information guide:</a:t>
            </a:r>
          </a:p>
          <a:p>
            <a:pPr marL="800100" lvl="1" indent="-342900" eaLnBrk="1" hangingPunct="1">
              <a:buClr>
                <a:srgbClr val="006666"/>
              </a:buClr>
              <a:buFont typeface="Arial" charset="0"/>
              <a:buChar char="•"/>
            </a:pPr>
            <a:r>
              <a:rPr lang="en-US" altLang="en-US" sz="2000" smtClean="0">
                <a:solidFill>
                  <a:srgbClr val="292929"/>
                </a:solidFill>
              </a:rPr>
              <a:t>Heading</a:t>
            </a:r>
          </a:p>
          <a:p>
            <a:pPr marL="800100" lvl="1" indent="-342900" eaLnBrk="1" hangingPunct="1">
              <a:buClr>
                <a:srgbClr val="006666"/>
              </a:buClr>
              <a:buFont typeface="Arial" charset="0"/>
              <a:buChar char="•"/>
            </a:pPr>
            <a:r>
              <a:rPr lang="en-US" altLang="en-US" sz="2000" smtClean="0">
                <a:solidFill>
                  <a:srgbClr val="292929"/>
                </a:solidFill>
              </a:rPr>
              <a:t>Actuarial exams/designations</a:t>
            </a:r>
          </a:p>
          <a:p>
            <a:pPr marL="800100" lvl="1" indent="-342900" eaLnBrk="1" hangingPunct="1">
              <a:buClr>
                <a:srgbClr val="006666"/>
              </a:buClr>
              <a:buFont typeface="Arial" charset="0"/>
              <a:buChar char="•"/>
            </a:pPr>
            <a:r>
              <a:rPr lang="en-US" altLang="en-US" sz="2000" smtClean="0">
                <a:solidFill>
                  <a:srgbClr val="292929"/>
                </a:solidFill>
              </a:rPr>
              <a:t>Education</a:t>
            </a:r>
          </a:p>
          <a:p>
            <a:pPr marL="800100" lvl="1" indent="-342900" eaLnBrk="1" hangingPunct="1">
              <a:buClr>
                <a:srgbClr val="006666"/>
              </a:buClr>
              <a:buFont typeface="Arial" charset="0"/>
              <a:buChar char="•"/>
            </a:pPr>
            <a:r>
              <a:rPr lang="en-US" altLang="en-US" sz="2000" smtClean="0">
                <a:solidFill>
                  <a:srgbClr val="292929"/>
                </a:solidFill>
              </a:rPr>
              <a:t>Actuarial experience</a:t>
            </a:r>
          </a:p>
          <a:p>
            <a:pPr marL="800100" lvl="1" indent="-342900" eaLnBrk="1" hangingPunct="1">
              <a:buClr>
                <a:srgbClr val="006666"/>
              </a:buClr>
              <a:buFont typeface="Arial" charset="0"/>
              <a:buChar char="•"/>
            </a:pPr>
            <a:r>
              <a:rPr lang="en-US" altLang="en-US" sz="2000" smtClean="0">
                <a:solidFill>
                  <a:srgbClr val="292929"/>
                </a:solidFill>
              </a:rPr>
              <a:t>Additional work experience</a:t>
            </a:r>
          </a:p>
          <a:p>
            <a:pPr marL="800100" lvl="1" indent="-342900" eaLnBrk="1" hangingPunct="1">
              <a:buClr>
                <a:srgbClr val="006666"/>
              </a:buClr>
              <a:buFont typeface="Arial" charset="0"/>
              <a:buChar char="•"/>
            </a:pPr>
            <a:r>
              <a:rPr lang="en-US" altLang="en-US" sz="2000" smtClean="0">
                <a:solidFill>
                  <a:srgbClr val="292929"/>
                </a:solidFill>
              </a:rPr>
              <a:t>Computer skills</a:t>
            </a:r>
          </a:p>
          <a:p>
            <a:pPr marL="800100" lvl="1" indent="-342900" eaLnBrk="1" hangingPunct="1">
              <a:buClr>
                <a:srgbClr val="006666"/>
              </a:buClr>
              <a:buFont typeface="Arial" charset="0"/>
              <a:buChar char="•"/>
            </a:pPr>
            <a:r>
              <a:rPr lang="en-US" altLang="en-US" sz="2000" smtClean="0">
                <a:solidFill>
                  <a:srgbClr val="292929"/>
                </a:solidFill>
              </a:rPr>
              <a:t>Other</a:t>
            </a:r>
          </a:p>
          <a:p>
            <a:pPr eaLnBrk="1" hangingPunct="1">
              <a:spcAft>
                <a:spcPts val="600"/>
              </a:spcAft>
            </a:pPr>
            <a:r>
              <a:rPr lang="en-US" altLang="en-US" sz="2400" smtClean="0">
                <a:solidFill>
                  <a:srgbClr val="292929"/>
                </a:solidFill>
              </a:rPr>
              <a:t>Use a simple, consistent font.</a:t>
            </a:r>
          </a:p>
          <a:p>
            <a:pPr eaLnBrk="1" hangingPunct="1">
              <a:spcAft>
                <a:spcPts val="600"/>
              </a:spcAft>
            </a:pPr>
            <a:r>
              <a:rPr lang="en-US" altLang="en-US" sz="2400" smtClean="0">
                <a:solidFill>
                  <a:srgbClr val="292929"/>
                </a:solidFill>
              </a:rPr>
              <a:t>Use consistent margins and punctuation.</a:t>
            </a:r>
          </a:p>
          <a:p>
            <a:pPr eaLnBrk="1" hangingPunct="1">
              <a:spcAft>
                <a:spcPts val="600"/>
              </a:spcAft>
            </a:pPr>
            <a:r>
              <a:rPr lang="en-US" altLang="en-US" sz="2400" smtClean="0">
                <a:solidFill>
                  <a:srgbClr val="292929"/>
                </a:solidFill>
              </a:rPr>
              <a:t>Proofread, proofread, proofread!</a:t>
            </a:r>
          </a:p>
        </p:txBody>
      </p:sp>
      <p:pic>
        <p:nvPicPr>
          <p:cNvPr id="20484" name="Picture 2" descr="C:\Users\ccunningham\AppData\Local\Microsoft\Windows\Temporary Internet Files\Content.IE5\OKJBXDL2\MC90043982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316163"/>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solidFill>
                  <a:srgbClr val="292929"/>
                </a:solidFill>
              </a:rPr>
              <a:t>Sample: Heading</a:t>
            </a:r>
          </a:p>
        </p:txBody>
      </p:sp>
      <p:sp>
        <p:nvSpPr>
          <p:cNvPr id="21507" name="Content Placeholder 2"/>
          <p:cNvSpPr>
            <a:spLocks noGrp="1"/>
          </p:cNvSpPr>
          <p:nvPr>
            <p:ph sz="quarter" idx="1"/>
          </p:nvPr>
        </p:nvSpPr>
        <p:spPr>
          <a:xfrm>
            <a:off x="152400" y="1981200"/>
            <a:ext cx="8839200" cy="2971800"/>
          </a:xfrm>
        </p:spPr>
        <p:txBody>
          <a:bodyPr/>
          <a:lstStyle/>
          <a:p>
            <a:pPr marL="0" indent="0" algn="ctr" eaLnBrk="1" hangingPunct="1">
              <a:buFont typeface="Wingdings 2" pitchFamily="18" charset="2"/>
              <a:buNone/>
            </a:pPr>
            <a:endParaRPr lang="en-US" altLang="en-US" smtClean="0">
              <a:solidFill>
                <a:srgbClr val="292929"/>
              </a:solidFill>
            </a:endParaRPr>
          </a:p>
          <a:p>
            <a:pPr marL="0" indent="0" algn="ctr" eaLnBrk="1" hangingPunct="1">
              <a:buFont typeface="Wingdings 2" pitchFamily="18" charset="2"/>
              <a:buNone/>
            </a:pPr>
            <a:endParaRPr lang="en-US" altLang="en-US" smtClean="0">
              <a:solidFill>
                <a:srgbClr val="292929"/>
              </a:solidFill>
            </a:endParaRPr>
          </a:p>
          <a:p>
            <a:pPr marL="0" indent="0" algn="ctr" eaLnBrk="1" hangingPunct="1">
              <a:buFont typeface="Wingdings 2" pitchFamily="18" charset="2"/>
              <a:buNone/>
            </a:pPr>
            <a:r>
              <a:rPr lang="en-US" altLang="en-US" b="1" smtClean="0">
                <a:solidFill>
                  <a:srgbClr val="292929"/>
                </a:solidFill>
              </a:rPr>
              <a:t>John J. Smith</a:t>
            </a:r>
          </a:p>
          <a:p>
            <a:pPr marL="0" indent="0" algn="ctr" eaLnBrk="1" hangingPunct="1">
              <a:buFont typeface="Wingdings 2" pitchFamily="18" charset="2"/>
              <a:buNone/>
            </a:pPr>
            <a:r>
              <a:rPr lang="en-US" altLang="en-US" smtClean="0">
                <a:solidFill>
                  <a:srgbClr val="292929"/>
                </a:solidFill>
              </a:rPr>
              <a:t>100 S Burrowes St, State College, PA 16801</a:t>
            </a:r>
          </a:p>
          <a:p>
            <a:pPr marL="0" indent="0" algn="ctr" eaLnBrk="1" hangingPunct="1">
              <a:buFont typeface="Wingdings 2" pitchFamily="18" charset="2"/>
              <a:buNone/>
            </a:pPr>
            <a:r>
              <a:rPr lang="en-US" altLang="en-US" smtClean="0">
                <a:solidFill>
                  <a:srgbClr val="292929"/>
                </a:solidFill>
              </a:rPr>
              <a:t>814.555.1212 ∙ john.j.smith@gmail.com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286</TotalTime>
  <Words>1158</Words>
  <Application>Microsoft Office PowerPoint</Application>
  <PresentationFormat>On-screen Show (4:3)</PresentationFormat>
  <Paragraphs>212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PowerPoint Presentation</vt:lpstr>
      <vt:lpstr>Discussion Overview</vt:lpstr>
      <vt:lpstr>Introducing DW Simpson</vt:lpstr>
      <vt:lpstr>Our Team</vt:lpstr>
      <vt:lpstr>Who Employs Actuaries?</vt:lpstr>
      <vt:lpstr>Who Qualifies as Entry-Level?</vt:lpstr>
      <vt:lpstr>Preparing Your Resume</vt:lpstr>
      <vt:lpstr>Formatting Your Resume</vt:lpstr>
      <vt:lpstr>Sample: Heading</vt:lpstr>
      <vt:lpstr>Sample: Actuarial Exams/Designations</vt:lpstr>
      <vt:lpstr>Sample: Education</vt:lpstr>
      <vt:lpstr>Sample: Actuarial Experience</vt:lpstr>
      <vt:lpstr>Sample: Additional Work Experience</vt:lpstr>
      <vt:lpstr>Sample: Technical Skills</vt:lpstr>
      <vt:lpstr>Sample: Other</vt:lpstr>
      <vt:lpstr>Preparing Your Cover Letter</vt:lpstr>
      <vt:lpstr>Preparing for an Interview: Research</vt:lpstr>
      <vt:lpstr>Preparing for an Interview: Dress</vt:lpstr>
      <vt:lpstr>Preparing for an Interview: Social Media</vt:lpstr>
      <vt:lpstr>Behavior During an Interview</vt:lpstr>
      <vt:lpstr>Common Interview Questions</vt:lpstr>
      <vt:lpstr>Questions for Your Interviewer(s) – Part 1</vt:lpstr>
      <vt:lpstr>Questions for Your Interviewer(s) – Part 2</vt:lpstr>
      <vt:lpstr>Interview Scenario No. 1</vt:lpstr>
      <vt:lpstr>Interview Scenario No. 2</vt:lpstr>
      <vt:lpstr>The Offer Stage</vt:lpstr>
      <vt:lpstr>Market Overview</vt:lpstr>
      <vt:lpstr>Actuarial Profession Resources</vt:lpstr>
      <vt:lpstr>Exams Resources</vt:lpstr>
      <vt:lpstr>Insurance Industry Resources</vt:lpstr>
      <vt:lpstr>Our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*DWS New Logo</dc:title>
  <dc:creator>Caitlin Cunningham</dc:creator>
  <cp:lastModifiedBy>Ron Gebhardtsbauer</cp:lastModifiedBy>
  <cp:revision>30</cp:revision>
  <dcterms:created xsi:type="dcterms:W3CDTF">2013-09-27T18:18:25Z</dcterms:created>
  <dcterms:modified xsi:type="dcterms:W3CDTF">2014-01-23T23:20:41Z</dcterms:modified>
</cp:coreProperties>
</file>