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85" r:id="rId7"/>
    <p:sldId id="298" r:id="rId8"/>
    <p:sldId id="302" r:id="rId9"/>
    <p:sldId id="297" r:id="rId10"/>
    <p:sldId id="301" r:id="rId11"/>
    <p:sldId id="296" r:id="rId12"/>
    <p:sldId id="303" r:id="rId13"/>
    <p:sldId id="299" r:id="rId14"/>
    <p:sldId id="300" r:id="rId15"/>
    <p:sldId id="304" r:id="rId16"/>
    <p:sldId id="305" r:id="rId17"/>
    <p:sldId id="286" r:id="rId18"/>
    <p:sldId id="295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22C"/>
    <a:srgbClr val="F58014"/>
    <a:srgbClr val="599E2F"/>
    <a:srgbClr val="E08803"/>
    <a:srgbClr val="FF9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F3D0C-3D6A-A24D-2490-0728E01D7251}" v="27" dt="2023-08-30T17:04:16.080"/>
    <p1510:client id="{91897E2C-8A30-934A-A394-3463FD3094B2}" v="1536" dt="2023-08-29T14:40:38.697"/>
    <p1510:client id="{D4A7DB22-00BF-48E9-9038-C56DBC4E5F45}" v="33" dt="2023-08-30T21:11:59.646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8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>
        <p:guide orient="horz" pos="21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, Chad Spencer" userId="S::cbs5808@psu.edu::041d3e27-dc3c-4123-beb7-204708508cb3" providerId="AD" clId="Web-{D4A7DB22-00BF-48E9-9038-C56DBC4E5F45}"/>
    <pc:docChg chg="modSld">
      <pc:chgData name="Stein, Chad Spencer" userId="S::cbs5808@psu.edu::041d3e27-dc3c-4123-beb7-204708508cb3" providerId="AD" clId="Web-{D4A7DB22-00BF-48E9-9038-C56DBC4E5F45}" dt="2023-08-30T21:11:59.599" v="24" actId="14100"/>
      <pc:docMkLst>
        <pc:docMk/>
      </pc:docMkLst>
      <pc:sldChg chg="addSp delSp modSp">
        <pc:chgData name="Stein, Chad Spencer" userId="S::cbs5808@psu.edu::041d3e27-dc3c-4123-beb7-204708508cb3" providerId="AD" clId="Web-{D4A7DB22-00BF-48E9-9038-C56DBC4E5F45}" dt="2023-08-30T21:11:59.599" v="24" actId="14100"/>
        <pc:sldMkLst>
          <pc:docMk/>
          <pc:sldMk cId="2131341827" sldId="298"/>
        </pc:sldMkLst>
        <pc:spChg chg="add del mod">
          <ac:chgData name="Stein, Chad Spencer" userId="S::cbs5808@psu.edu::041d3e27-dc3c-4123-beb7-204708508cb3" providerId="AD" clId="Web-{D4A7DB22-00BF-48E9-9038-C56DBC4E5F45}" dt="2023-08-30T21:10:57.282" v="12" actId="14100"/>
          <ac:spMkLst>
            <pc:docMk/>
            <pc:sldMk cId="2131341827" sldId="298"/>
            <ac:spMk id="3" creationId="{9710695F-A59E-52E5-737E-3FF0A97FD670}"/>
          </ac:spMkLst>
        </pc:spChg>
        <pc:spChg chg="mod">
          <ac:chgData name="Stein, Chad Spencer" userId="S::cbs5808@psu.edu::041d3e27-dc3c-4123-beb7-204708508cb3" providerId="AD" clId="Web-{D4A7DB22-00BF-48E9-9038-C56DBC4E5F45}" dt="2023-08-30T21:11:59.599" v="24" actId="14100"/>
          <ac:spMkLst>
            <pc:docMk/>
            <pc:sldMk cId="2131341827" sldId="298"/>
            <ac:spMk id="16" creationId="{DB86BC12-09CC-2A61-DD38-8F1E8C3722D9}"/>
          </ac:spMkLst>
        </pc:spChg>
      </pc:sldChg>
      <pc:sldChg chg="modSp">
        <pc:chgData name="Stein, Chad Spencer" userId="S::cbs5808@psu.edu::041d3e27-dc3c-4123-beb7-204708508cb3" providerId="AD" clId="Web-{D4A7DB22-00BF-48E9-9038-C56DBC4E5F45}" dt="2023-08-30T21:05:15.792" v="0"/>
        <pc:sldMkLst>
          <pc:docMk/>
          <pc:sldMk cId="786763664" sldId="300"/>
        </pc:sldMkLst>
        <pc:graphicFrameChg chg="modGraphic">
          <ac:chgData name="Stein, Chad Spencer" userId="S::cbs5808@psu.edu::041d3e27-dc3c-4123-beb7-204708508cb3" providerId="AD" clId="Web-{D4A7DB22-00BF-48E9-9038-C56DBC4E5F45}" dt="2023-08-30T21:05:15.792" v="0"/>
          <ac:graphicFrameMkLst>
            <pc:docMk/>
            <pc:sldMk cId="786763664" sldId="300"/>
            <ac:graphicFrameMk id="6" creationId="{8ABB5242-93BA-98AD-8A7C-E00B97B29064}"/>
          </ac:graphicFrameMkLst>
        </pc:graphicFrameChg>
      </pc:sldChg>
    </pc:docChg>
  </pc:docChgLst>
  <pc:docChgLst>
    <pc:chgData name="Stein, Chad Spencer" userId="041d3e27-dc3c-4123-beb7-204708508cb3" providerId="ADAL" clId="{91897E2C-8A30-934A-A394-3463FD3094B2}"/>
    <pc:docChg chg="undo custSel addSld delSld modSld sldOrd">
      <pc:chgData name="Stein, Chad Spencer" userId="041d3e27-dc3c-4123-beb7-204708508cb3" providerId="ADAL" clId="{91897E2C-8A30-934A-A394-3463FD3094B2}" dt="2023-08-30T21:21:10.330" v="592" actId="1076"/>
      <pc:docMkLst>
        <pc:docMk/>
      </pc:docMkLst>
      <pc:sldChg chg="modSp mod modNotesTx">
        <pc:chgData name="Stein, Chad Spencer" userId="041d3e27-dc3c-4123-beb7-204708508cb3" providerId="ADAL" clId="{91897E2C-8A30-934A-A394-3463FD3094B2}" dt="2023-08-30T11:57:31.556" v="577" actId="20577"/>
        <pc:sldMkLst>
          <pc:docMk/>
          <pc:sldMk cId="915613236" sldId="297"/>
        </pc:sldMkLst>
        <pc:spChg chg="mod">
          <ac:chgData name="Stein, Chad Spencer" userId="041d3e27-dc3c-4123-beb7-204708508cb3" providerId="ADAL" clId="{91897E2C-8A30-934A-A394-3463FD3094B2}" dt="2023-08-29T14:11:46.860" v="500" actId="1076"/>
          <ac:spMkLst>
            <pc:docMk/>
            <pc:sldMk cId="915613236" sldId="297"/>
            <ac:spMk id="2" creationId="{7E6B6999-FCA8-1CD5-BC85-66465E92FC8C}"/>
          </ac:spMkLst>
        </pc:spChg>
        <pc:spChg chg="mod">
          <ac:chgData name="Stein, Chad Spencer" userId="041d3e27-dc3c-4123-beb7-204708508cb3" providerId="ADAL" clId="{91897E2C-8A30-934A-A394-3463FD3094B2}" dt="2023-08-29T14:12:19.127" v="504" actId="1076"/>
          <ac:spMkLst>
            <pc:docMk/>
            <pc:sldMk cId="915613236" sldId="297"/>
            <ac:spMk id="3" creationId="{26AC6FC9-E025-3211-96FD-973ECAB3D765}"/>
          </ac:spMkLst>
        </pc:spChg>
        <pc:spChg chg="mod">
          <ac:chgData name="Stein, Chad Spencer" userId="041d3e27-dc3c-4123-beb7-204708508cb3" providerId="ADAL" clId="{91897E2C-8A30-934A-A394-3463FD3094B2}" dt="2023-08-29T14:13:33.517" v="511" actId="20577"/>
          <ac:spMkLst>
            <pc:docMk/>
            <pc:sldMk cId="915613236" sldId="297"/>
            <ac:spMk id="8" creationId="{552C594F-6474-023E-4D7A-D661D5081A5D}"/>
          </ac:spMkLst>
        </pc:spChg>
        <pc:spChg chg="mod">
          <ac:chgData name="Stein, Chad Spencer" userId="041d3e27-dc3c-4123-beb7-204708508cb3" providerId="ADAL" clId="{91897E2C-8A30-934A-A394-3463FD3094B2}" dt="2023-08-30T11:57:31.556" v="577" actId="20577"/>
          <ac:spMkLst>
            <pc:docMk/>
            <pc:sldMk cId="915613236" sldId="297"/>
            <ac:spMk id="9" creationId="{BD730038-C985-0038-FE79-B9FED95343DC}"/>
          </ac:spMkLst>
        </pc:spChg>
        <pc:spChg chg="mod">
          <ac:chgData name="Stein, Chad Spencer" userId="041d3e27-dc3c-4123-beb7-204708508cb3" providerId="ADAL" clId="{91897E2C-8A30-934A-A394-3463FD3094B2}" dt="2023-08-29T14:11:56.020" v="501" actId="1076"/>
          <ac:spMkLst>
            <pc:docMk/>
            <pc:sldMk cId="915613236" sldId="297"/>
            <ac:spMk id="10" creationId="{E2785DC3-6811-0265-727C-FE8E275E586E}"/>
          </ac:spMkLst>
        </pc:spChg>
        <pc:spChg chg="mod">
          <ac:chgData name="Stein, Chad Spencer" userId="041d3e27-dc3c-4123-beb7-204708508cb3" providerId="ADAL" clId="{91897E2C-8A30-934A-A394-3463FD3094B2}" dt="2023-08-29T14:11:56.020" v="501" actId="1076"/>
          <ac:spMkLst>
            <pc:docMk/>
            <pc:sldMk cId="915613236" sldId="297"/>
            <ac:spMk id="11" creationId="{0047FF08-440B-DD40-F0CC-39E37E4FEC48}"/>
          </ac:spMkLst>
        </pc:spChg>
        <pc:picChg chg="mod">
          <ac:chgData name="Stein, Chad Spencer" userId="041d3e27-dc3c-4123-beb7-204708508cb3" providerId="ADAL" clId="{91897E2C-8A30-934A-A394-3463FD3094B2}" dt="2023-08-29T14:13:07.475" v="506" actId="1076"/>
          <ac:picMkLst>
            <pc:docMk/>
            <pc:sldMk cId="915613236" sldId="297"/>
            <ac:picMk id="2052" creationId="{43B32F03-A9ED-D97F-BDCC-BD4646C9CCC7}"/>
          </ac:picMkLst>
        </pc:picChg>
        <pc:picChg chg="mod">
          <ac:chgData name="Stein, Chad Spencer" userId="041d3e27-dc3c-4123-beb7-204708508cb3" providerId="ADAL" clId="{91897E2C-8A30-934A-A394-3463FD3094B2}" dt="2023-08-29T14:13:19.291" v="507" actId="1076"/>
          <ac:picMkLst>
            <pc:docMk/>
            <pc:sldMk cId="915613236" sldId="297"/>
            <ac:picMk id="2054" creationId="{9249EF11-6F62-B426-35D3-F51763EE36EE}"/>
          </ac:picMkLst>
        </pc:picChg>
      </pc:sldChg>
      <pc:sldChg chg="addSp modSp mod">
        <pc:chgData name="Stein, Chad Spencer" userId="041d3e27-dc3c-4123-beb7-204708508cb3" providerId="ADAL" clId="{91897E2C-8A30-934A-A394-3463FD3094B2}" dt="2023-08-30T21:21:10.330" v="592" actId="1076"/>
        <pc:sldMkLst>
          <pc:docMk/>
          <pc:sldMk cId="2131341827" sldId="298"/>
        </pc:sldMkLst>
        <pc:spChg chg="mod">
          <ac:chgData name="Stein, Chad Spencer" userId="041d3e27-dc3c-4123-beb7-204708508cb3" providerId="ADAL" clId="{91897E2C-8A30-934A-A394-3463FD3094B2}" dt="2023-08-30T21:21:10.330" v="592" actId="1076"/>
          <ac:spMkLst>
            <pc:docMk/>
            <pc:sldMk cId="2131341827" sldId="298"/>
            <ac:spMk id="3" creationId="{9710695F-A59E-52E5-737E-3FF0A97FD670}"/>
          </ac:spMkLst>
        </pc:spChg>
        <pc:spChg chg="mod">
          <ac:chgData name="Stein, Chad Spencer" userId="041d3e27-dc3c-4123-beb7-204708508cb3" providerId="ADAL" clId="{91897E2C-8A30-934A-A394-3463FD3094B2}" dt="2023-08-29T14:43:39.931" v="560" actId="1076"/>
          <ac:spMkLst>
            <pc:docMk/>
            <pc:sldMk cId="2131341827" sldId="298"/>
            <ac:spMk id="5" creationId="{E52CE010-0AF6-08B1-CF9A-92AC29706FEC}"/>
          </ac:spMkLst>
        </pc:spChg>
        <pc:spChg chg="mod">
          <ac:chgData name="Stein, Chad Spencer" userId="041d3e27-dc3c-4123-beb7-204708508cb3" providerId="ADAL" clId="{91897E2C-8A30-934A-A394-3463FD3094B2}" dt="2023-08-29T14:40:32.106" v="517" actId="1076"/>
          <ac:spMkLst>
            <pc:docMk/>
            <pc:sldMk cId="2131341827" sldId="298"/>
            <ac:spMk id="8" creationId="{1AA0B6F3-99C1-BB6E-AF43-97E35A2BD8DC}"/>
          </ac:spMkLst>
        </pc:spChg>
        <pc:spChg chg="mod">
          <ac:chgData name="Stein, Chad Spencer" userId="041d3e27-dc3c-4123-beb7-204708508cb3" providerId="ADAL" clId="{91897E2C-8A30-934A-A394-3463FD3094B2}" dt="2023-08-29T14:40:24.324" v="516" actId="1076"/>
          <ac:spMkLst>
            <pc:docMk/>
            <pc:sldMk cId="2131341827" sldId="298"/>
            <ac:spMk id="9" creationId="{8EDFDDBC-F704-CE08-C5BC-79037AC9CF0A}"/>
          </ac:spMkLst>
        </pc:spChg>
        <pc:spChg chg="add mod">
          <ac:chgData name="Stein, Chad Spencer" userId="041d3e27-dc3c-4123-beb7-204708508cb3" providerId="ADAL" clId="{91897E2C-8A30-934A-A394-3463FD3094B2}" dt="2023-08-29T14:43:15.830" v="557" actId="1076"/>
          <ac:spMkLst>
            <pc:docMk/>
            <pc:sldMk cId="2131341827" sldId="298"/>
            <ac:spMk id="11" creationId="{76B7BB34-5833-A5B0-3DEB-C3177351CD1E}"/>
          </ac:spMkLst>
        </pc:spChg>
        <pc:spChg chg="mod">
          <ac:chgData name="Stein, Chad Spencer" userId="041d3e27-dc3c-4123-beb7-204708508cb3" providerId="ADAL" clId="{91897E2C-8A30-934A-A394-3463FD3094B2}" dt="2023-08-30T21:14:16.647" v="585" actId="1076"/>
          <ac:spMkLst>
            <pc:docMk/>
            <pc:sldMk cId="2131341827" sldId="298"/>
            <ac:spMk id="16" creationId="{DB86BC12-09CC-2A61-DD38-8F1E8C3722D9}"/>
          </ac:spMkLst>
        </pc:spChg>
        <pc:picChg chg="mod">
          <ac:chgData name="Stein, Chad Spencer" userId="041d3e27-dc3c-4123-beb7-204708508cb3" providerId="ADAL" clId="{91897E2C-8A30-934A-A394-3463FD3094B2}" dt="2023-08-30T21:14:06.473" v="582" actId="1076"/>
          <ac:picMkLst>
            <pc:docMk/>
            <pc:sldMk cId="2131341827" sldId="298"/>
            <ac:picMk id="10" creationId="{FEB2C575-00EC-D478-618E-258D53A35DDF}"/>
          </ac:picMkLst>
        </pc:picChg>
        <pc:picChg chg="mod">
          <ac:chgData name="Stein, Chad Spencer" userId="041d3e27-dc3c-4123-beb7-204708508cb3" providerId="ADAL" clId="{91897E2C-8A30-934A-A394-3463FD3094B2}" dt="2023-08-30T21:14:26.230" v="587" actId="1076"/>
          <ac:picMkLst>
            <pc:docMk/>
            <pc:sldMk cId="2131341827" sldId="298"/>
            <ac:picMk id="13" creationId="{64A239F1-00D5-9F4D-E2AE-82B4D1CAAFC4}"/>
          </ac:picMkLst>
        </pc:picChg>
        <pc:picChg chg="mod">
          <ac:chgData name="Stein, Chad Spencer" userId="041d3e27-dc3c-4123-beb7-204708508cb3" providerId="ADAL" clId="{91897E2C-8A30-934A-A394-3463FD3094B2}" dt="2023-08-30T21:14:22.633" v="586" actId="1076"/>
          <ac:picMkLst>
            <pc:docMk/>
            <pc:sldMk cId="2131341827" sldId="298"/>
            <ac:picMk id="14" creationId="{FBB9ACCE-B105-1206-1D05-4345BE9CA992}"/>
          </ac:picMkLst>
        </pc:picChg>
        <pc:picChg chg="mod">
          <ac:chgData name="Stein, Chad Spencer" userId="041d3e27-dc3c-4123-beb7-204708508cb3" providerId="ADAL" clId="{91897E2C-8A30-934A-A394-3463FD3094B2}" dt="2023-08-30T21:14:31.132" v="588" actId="1076"/>
          <ac:picMkLst>
            <pc:docMk/>
            <pc:sldMk cId="2131341827" sldId="298"/>
            <ac:picMk id="17" creationId="{B3ECE737-CF1A-9363-2426-68B00E9827D1}"/>
          </ac:picMkLst>
        </pc:picChg>
      </pc:sldChg>
      <pc:sldChg chg="modSp mod">
        <pc:chgData name="Stein, Chad Spencer" userId="041d3e27-dc3c-4123-beb7-204708508cb3" providerId="ADAL" clId="{91897E2C-8A30-934A-A394-3463FD3094B2}" dt="2023-08-29T14:27:13.556" v="515" actId="20577"/>
        <pc:sldMkLst>
          <pc:docMk/>
          <pc:sldMk cId="786763664" sldId="300"/>
        </pc:sldMkLst>
        <pc:spChg chg="mod">
          <ac:chgData name="Stein, Chad Spencer" userId="041d3e27-dc3c-4123-beb7-204708508cb3" providerId="ADAL" clId="{91897E2C-8A30-934A-A394-3463FD3094B2}" dt="2023-08-29T14:27:13.556" v="515" actId="20577"/>
          <ac:spMkLst>
            <pc:docMk/>
            <pc:sldMk cId="786763664" sldId="300"/>
            <ac:spMk id="9" creationId="{92E51EDA-9360-09E0-7817-B31378F4EC33}"/>
          </ac:spMkLst>
        </pc:spChg>
      </pc:sldChg>
      <pc:sldChg chg="new del">
        <pc:chgData name="Stein, Chad Spencer" userId="041d3e27-dc3c-4123-beb7-204708508cb3" providerId="ADAL" clId="{91897E2C-8A30-934A-A394-3463FD3094B2}" dt="2023-08-27T14:46:56.291" v="1" actId="2696"/>
        <pc:sldMkLst>
          <pc:docMk/>
          <pc:sldMk cId="876984796" sldId="305"/>
        </pc:sldMkLst>
      </pc:sldChg>
      <pc:sldChg chg="addSp modSp new mod ord">
        <pc:chgData name="Stein, Chad Spencer" userId="041d3e27-dc3c-4123-beb7-204708508cb3" providerId="ADAL" clId="{91897E2C-8A30-934A-A394-3463FD3094B2}" dt="2023-08-27T20:36:15.803" v="465" actId="255"/>
        <pc:sldMkLst>
          <pc:docMk/>
          <pc:sldMk cId="4141186438" sldId="305"/>
        </pc:sldMkLst>
        <pc:spChg chg="mod">
          <ac:chgData name="Stein, Chad Spencer" userId="041d3e27-dc3c-4123-beb7-204708508cb3" providerId="ADAL" clId="{91897E2C-8A30-934A-A394-3463FD3094B2}" dt="2023-08-27T14:47:06.013" v="15" actId="20577"/>
          <ac:spMkLst>
            <pc:docMk/>
            <pc:sldMk cId="4141186438" sldId="305"/>
            <ac:spMk id="2" creationId="{27178522-E1A0-7640-DE36-37B646263AC6}"/>
          </ac:spMkLst>
        </pc:spChg>
        <pc:spChg chg="mod">
          <ac:chgData name="Stein, Chad Spencer" userId="041d3e27-dc3c-4123-beb7-204708508cb3" providerId="ADAL" clId="{91897E2C-8A30-934A-A394-3463FD3094B2}" dt="2023-08-27T20:36:15.803" v="465" actId="255"/>
          <ac:spMkLst>
            <pc:docMk/>
            <pc:sldMk cId="4141186438" sldId="305"/>
            <ac:spMk id="3" creationId="{D37A786E-9B3D-6EA1-FDAD-36B1A1AF590E}"/>
          </ac:spMkLst>
        </pc:spChg>
        <pc:picChg chg="add mod">
          <ac:chgData name="Stein, Chad Spencer" userId="041d3e27-dc3c-4123-beb7-204708508cb3" providerId="ADAL" clId="{91897E2C-8A30-934A-A394-3463FD3094B2}" dt="2023-08-27T14:51:30.239" v="279" actId="1076"/>
          <ac:picMkLst>
            <pc:docMk/>
            <pc:sldMk cId="4141186438" sldId="305"/>
            <ac:picMk id="5" creationId="{5945227E-9A11-6224-CE5F-D592080109D4}"/>
          </ac:picMkLst>
        </pc:picChg>
      </pc:sldChg>
    </pc:docChg>
  </pc:docChgLst>
  <pc:docChgLst>
    <pc:chgData name="Sunil, Srikar Emandi" userId="S::ses6386@psu.edu::25a96aef-37d9-4e29-993c-382ea2684141" providerId="AD" clId="Web-{25EF3D0C-3D6A-A24D-2490-0728E01D7251}"/>
    <pc:docChg chg="modSld">
      <pc:chgData name="Sunil, Srikar Emandi" userId="S::ses6386@psu.edu::25a96aef-37d9-4e29-993c-382ea2684141" providerId="AD" clId="Web-{25EF3D0C-3D6A-A24D-2490-0728E01D7251}" dt="2023-08-30T17:04:10.721" v="23" actId="20577"/>
      <pc:docMkLst>
        <pc:docMk/>
      </pc:docMkLst>
      <pc:sldChg chg="modSp">
        <pc:chgData name="Sunil, Srikar Emandi" userId="S::ses6386@psu.edu::25a96aef-37d9-4e29-993c-382ea2684141" providerId="AD" clId="Web-{25EF3D0C-3D6A-A24D-2490-0728E01D7251}" dt="2023-08-30T17:04:10.721" v="23" actId="20577"/>
        <pc:sldMkLst>
          <pc:docMk/>
          <pc:sldMk cId="4270811347" sldId="286"/>
        </pc:sldMkLst>
        <pc:spChg chg="mod">
          <ac:chgData name="Sunil, Srikar Emandi" userId="S::ses6386@psu.edu::25a96aef-37d9-4e29-993c-382ea2684141" providerId="AD" clId="Web-{25EF3D0C-3D6A-A24D-2490-0728E01D7251}" dt="2023-08-30T17:04:10.721" v="23" actId="20577"/>
          <ac:spMkLst>
            <pc:docMk/>
            <pc:sldMk cId="4270811347" sldId="286"/>
            <ac:spMk id="3" creationId="{E02334A8-E0AC-FD46-BFB0-47BF3647AA7C}"/>
          </ac:spMkLst>
        </pc:spChg>
      </pc:sldChg>
    </pc:docChg>
  </pc:docChgLst>
  <pc:docChgLst>
    <pc:chgData name="Sunil, Srikar Emandi" userId="S::ses6386@psu.edu::25a96aef-37d9-4e29-993c-382ea2684141" providerId="AD" clId="Web-{70B4A6C4-A1E2-F1F8-35B0-6BE92FEF813B}"/>
    <pc:docChg chg="modSld">
      <pc:chgData name="Sunil, Srikar Emandi" userId="S::ses6386@psu.edu::25a96aef-37d9-4e29-993c-382ea2684141" providerId="AD" clId="Web-{70B4A6C4-A1E2-F1F8-35B0-6BE92FEF813B}" dt="2023-08-27T19:51:26.243" v="10" actId="20577"/>
      <pc:docMkLst>
        <pc:docMk/>
      </pc:docMkLst>
      <pc:sldChg chg="modSp">
        <pc:chgData name="Sunil, Srikar Emandi" userId="S::ses6386@psu.edu::25a96aef-37d9-4e29-993c-382ea2684141" providerId="AD" clId="Web-{70B4A6C4-A1E2-F1F8-35B0-6BE92FEF813B}" dt="2023-08-27T19:51:26.243" v="10" actId="20577"/>
        <pc:sldMkLst>
          <pc:docMk/>
          <pc:sldMk cId="4141186438" sldId="305"/>
        </pc:sldMkLst>
        <pc:spChg chg="mod">
          <ac:chgData name="Sunil, Srikar Emandi" userId="S::ses6386@psu.edu::25a96aef-37d9-4e29-993c-382ea2684141" providerId="AD" clId="Web-{70B4A6C4-A1E2-F1F8-35B0-6BE92FEF813B}" dt="2023-08-27T19:51:26.243" v="10" actId="20577"/>
          <ac:spMkLst>
            <pc:docMk/>
            <pc:sldMk cId="4141186438" sldId="305"/>
            <ac:spMk id="3" creationId="{D37A786E-9B3D-6EA1-FDAD-36B1A1AF59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1C33D-175C-4448-AC53-4345F676D392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A4DCC-CA9B-214F-9112-09963284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A4DCC-CA9B-214F-9112-09963284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A4DCC-CA9B-214F-9112-09963284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6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A4DCC-CA9B-214F-9112-09963284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if students are interested more in how salary is derived full time and how to max it out straight out of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A4DCC-CA9B-214F-9112-09963284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A4DCC-CA9B-214F-9112-09963284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A4DCC-CA9B-214F-9112-0996328471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9A9C6-B8E3-2A41-AF1C-B44611D7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14300"/>
            <a:ext cx="5676900" cy="674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64839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E2BC4-9C8D-384B-8201-214796D37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72" t="13428" r="5705" b="18819"/>
          <a:stretch/>
        </p:blipFill>
        <p:spPr>
          <a:xfrm>
            <a:off x="1440872" y="5378335"/>
            <a:ext cx="2872549" cy="10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4FCAC-D9D3-9E4F-B7F2-077EAFFC4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72" t="13428" r="5705" b="18819"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3659CE-AB87-2E42-9B51-E4338EB77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9963" y="1250950"/>
            <a:ext cx="5303837" cy="481911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5085945" cy="4819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72" t="13428" r="5705" b="18819"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D1FE8A-B770-A54B-BB1F-BB647AC8A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10515600" cy="4284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72" t="13428" r="5705" b="18819"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62243-C1CF-714B-A683-D890075F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592763"/>
            <a:ext cx="6516688" cy="8366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39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6754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800199"/>
            <a:ext cx="7928237" cy="1353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37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3A049B-E848-0344-AD81-982DC96C7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14300"/>
            <a:ext cx="5676900" cy="674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7665"/>
            <a:ext cx="5139447" cy="127990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Contact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E2BC4-9C8D-384B-8201-214796D37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72" t="13428" r="5705" b="18819"/>
          <a:stretch/>
        </p:blipFill>
        <p:spPr>
          <a:xfrm>
            <a:off x="1440872" y="5378335"/>
            <a:ext cx="2872549" cy="10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84"/>
            <a:ext cx="105156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4368-C769-8143-B102-F97927FA2E0C}" type="datetimeFigureOut">
              <a:rPr lang="en-US" smtClean="0"/>
              <a:t>8/30/23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4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1C4B7B-9DD7-E5D5-2B74-0C4DD390C9FB}"/>
              </a:ext>
            </a:extLst>
          </p:cNvPr>
          <p:cNvSpPr/>
          <p:nvPr/>
        </p:nvSpPr>
        <p:spPr>
          <a:xfrm>
            <a:off x="1082565" y="620110"/>
            <a:ext cx="4807596" cy="2669628"/>
          </a:xfrm>
          <a:custGeom>
            <a:avLst/>
            <a:gdLst>
              <a:gd name="connsiteX0" fmla="*/ 0 w 3762704"/>
              <a:gd name="connsiteY0" fmla="*/ 0 h 1786758"/>
              <a:gd name="connsiteX1" fmla="*/ 3762704 w 3762704"/>
              <a:gd name="connsiteY1" fmla="*/ 0 h 1786758"/>
              <a:gd name="connsiteX2" fmla="*/ 3762704 w 3762704"/>
              <a:gd name="connsiteY2" fmla="*/ 1786758 h 1786758"/>
              <a:gd name="connsiteX3" fmla="*/ 0 w 3762704"/>
              <a:gd name="connsiteY3" fmla="*/ 1786758 h 1786758"/>
              <a:gd name="connsiteX4" fmla="*/ 0 w 3762704"/>
              <a:gd name="connsiteY4" fmla="*/ 0 h 1786758"/>
              <a:gd name="connsiteX0" fmla="*/ 0 w 3773214"/>
              <a:gd name="connsiteY0" fmla="*/ 451945 h 2238703"/>
              <a:gd name="connsiteX1" fmla="*/ 3773214 w 3773214"/>
              <a:gd name="connsiteY1" fmla="*/ 0 h 2238703"/>
              <a:gd name="connsiteX2" fmla="*/ 3762704 w 3773214"/>
              <a:gd name="connsiteY2" fmla="*/ 2238703 h 2238703"/>
              <a:gd name="connsiteX3" fmla="*/ 0 w 3773214"/>
              <a:gd name="connsiteY3" fmla="*/ 2238703 h 2238703"/>
              <a:gd name="connsiteX4" fmla="*/ 0 w 3773214"/>
              <a:gd name="connsiteY4" fmla="*/ 451945 h 22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214" h="2238703">
                <a:moveTo>
                  <a:pt x="0" y="451945"/>
                </a:moveTo>
                <a:lnTo>
                  <a:pt x="3773214" y="0"/>
                </a:lnTo>
                <a:cubicBezTo>
                  <a:pt x="3769711" y="746234"/>
                  <a:pt x="3766207" y="1492469"/>
                  <a:pt x="3762704" y="2238703"/>
                </a:cubicBezTo>
                <a:lnTo>
                  <a:pt x="0" y="2238703"/>
                </a:lnTo>
                <a:lnTo>
                  <a:pt x="0" y="4519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0E173-5A01-174F-B7F2-214A222EC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855" y="1122363"/>
            <a:ext cx="4277710" cy="179951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Major Forum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Actuarial Science Club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A5CC6-553C-C842-A64E-F9FADEB08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566" y="3429000"/>
            <a:ext cx="9144000" cy="900660"/>
          </a:xfrm>
        </p:spPr>
        <p:txBody>
          <a:bodyPr>
            <a:normAutofit/>
          </a:bodyPr>
          <a:lstStyle/>
          <a:p>
            <a:r>
              <a:rPr lang="en-US" sz="2000"/>
              <a:t>Fall 2023</a:t>
            </a:r>
          </a:p>
          <a:p>
            <a:r>
              <a:rPr lang="en-US" sz="2000"/>
              <a:t>Chad Stein and Srikar Sunil</a:t>
            </a:r>
          </a:p>
          <a:p>
            <a:endParaRPr lang="en-US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903A44A-8319-A4D5-ADD2-A54EBE2F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57" y="620110"/>
            <a:ext cx="3028293" cy="30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9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FE13-7F75-39B2-7846-FB18713F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Dues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7894-08CF-EE8A-E673-63F6E4444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Now only $50 one-time fee</a:t>
            </a:r>
          </a:p>
          <a:p>
            <a:pPr lvl="1"/>
            <a:r>
              <a:rPr lang="en-US"/>
              <a:t>Allows financial benefits of the club including:</a:t>
            </a:r>
          </a:p>
          <a:p>
            <a:pPr lvl="2"/>
            <a:r>
              <a:rPr lang="en-US"/>
              <a:t>Exam Reimbursements</a:t>
            </a:r>
          </a:p>
          <a:p>
            <a:pPr lvl="2"/>
            <a:r>
              <a:rPr lang="en-US"/>
              <a:t>Study Material Discounts</a:t>
            </a:r>
          </a:p>
          <a:p>
            <a:endParaRPr lang="en-US" sz="800"/>
          </a:p>
          <a:p>
            <a:r>
              <a:rPr lang="en-US"/>
              <a:t>No fees required for all events, Career Fair, all programs including bootcamp and student/alumni mentorship</a:t>
            </a:r>
          </a:p>
          <a:p>
            <a:pPr lvl="2"/>
            <a:endParaRPr lang="en-US" sz="800"/>
          </a:p>
          <a:p>
            <a:r>
              <a:rPr lang="en-US"/>
              <a:t>Students grandfathered in (no required payments)</a:t>
            </a:r>
          </a:p>
          <a:p>
            <a:pPr lvl="1"/>
            <a:r>
              <a:rPr lang="en-US"/>
              <a:t>Juniors and Seniors</a:t>
            </a:r>
          </a:p>
          <a:p>
            <a:pPr lvl="1"/>
            <a:endParaRPr lang="en-US" sz="800"/>
          </a:p>
          <a:p>
            <a:r>
              <a:rPr lang="en-US"/>
              <a:t>Discounts</a:t>
            </a:r>
          </a:p>
          <a:p>
            <a:pPr lvl="1"/>
            <a:r>
              <a:rPr lang="en-US"/>
              <a:t>Bootcamp participants get $10 off</a:t>
            </a:r>
          </a:p>
          <a:p>
            <a:pPr lvl="1"/>
            <a:r>
              <a:rPr lang="en-US"/>
              <a:t>Sophomores (during 2022-2023) who paid dues last year $20 off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1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BB5242-93BA-98AD-8A7C-E00B97B29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61911"/>
              </p:ext>
            </p:extLst>
          </p:nvPr>
        </p:nvGraphicFramePr>
        <p:xfrm>
          <a:off x="566247" y="1772028"/>
          <a:ext cx="11059505" cy="1656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8834">
                  <a:extLst>
                    <a:ext uri="{9D8B030D-6E8A-4147-A177-3AD203B41FA5}">
                      <a16:colId xmlns:a16="http://schemas.microsoft.com/office/drawing/2014/main" val="580323392"/>
                    </a:ext>
                  </a:extLst>
                </a:gridCol>
                <a:gridCol w="1228834">
                  <a:extLst>
                    <a:ext uri="{9D8B030D-6E8A-4147-A177-3AD203B41FA5}">
                      <a16:colId xmlns:a16="http://schemas.microsoft.com/office/drawing/2014/main" val="498075943"/>
                    </a:ext>
                  </a:extLst>
                </a:gridCol>
                <a:gridCol w="1228834">
                  <a:extLst>
                    <a:ext uri="{9D8B030D-6E8A-4147-A177-3AD203B41FA5}">
                      <a16:colId xmlns:a16="http://schemas.microsoft.com/office/drawing/2014/main" val="3513607878"/>
                    </a:ext>
                  </a:extLst>
                </a:gridCol>
                <a:gridCol w="1228834">
                  <a:extLst>
                    <a:ext uri="{9D8B030D-6E8A-4147-A177-3AD203B41FA5}">
                      <a16:colId xmlns:a16="http://schemas.microsoft.com/office/drawing/2014/main" val="191778358"/>
                    </a:ext>
                  </a:extLst>
                </a:gridCol>
                <a:gridCol w="1228834">
                  <a:extLst>
                    <a:ext uri="{9D8B030D-6E8A-4147-A177-3AD203B41FA5}">
                      <a16:colId xmlns:a16="http://schemas.microsoft.com/office/drawing/2014/main" val="1046712691"/>
                    </a:ext>
                  </a:extLst>
                </a:gridCol>
                <a:gridCol w="1228834">
                  <a:extLst>
                    <a:ext uri="{9D8B030D-6E8A-4147-A177-3AD203B41FA5}">
                      <a16:colId xmlns:a16="http://schemas.microsoft.com/office/drawing/2014/main" val="791531685"/>
                    </a:ext>
                  </a:extLst>
                </a:gridCol>
                <a:gridCol w="1228834">
                  <a:extLst>
                    <a:ext uri="{9D8B030D-6E8A-4147-A177-3AD203B41FA5}">
                      <a16:colId xmlns:a16="http://schemas.microsoft.com/office/drawing/2014/main" val="3881340017"/>
                    </a:ext>
                  </a:extLst>
                </a:gridCol>
                <a:gridCol w="1192695">
                  <a:extLst>
                    <a:ext uri="{9D8B030D-6E8A-4147-A177-3AD203B41FA5}">
                      <a16:colId xmlns:a16="http://schemas.microsoft.com/office/drawing/2014/main" val="1349911403"/>
                    </a:ext>
                  </a:extLst>
                </a:gridCol>
                <a:gridCol w="1264972">
                  <a:extLst>
                    <a:ext uri="{9D8B030D-6E8A-4147-A177-3AD203B41FA5}">
                      <a16:colId xmlns:a16="http://schemas.microsoft.com/office/drawing/2014/main" val="4172028469"/>
                    </a:ext>
                  </a:extLst>
                </a:gridCol>
              </a:tblGrid>
              <a:tr h="504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SRM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MAS-I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MAS-II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A-LTAM/STAM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985548"/>
                  </a:ext>
                </a:extLst>
              </a:tr>
              <a:tr h="5763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 Tier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1364294"/>
                  </a:ext>
                </a:extLst>
              </a:tr>
              <a:tr h="5763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Platinum Tier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05943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E51EDA-9360-09E0-7817-B31378F4EC33}"/>
              </a:ext>
            </a:extLst>
          </p:cNvPr>
          <p:cNvSpPr txBox="1"/>
          <p:nvPr/>
        </p:nvSpPr>
        <p:spPr>
          <a:xfrm>
            <a:off x="645730" y="3566787"/>
            <a:ext cx="109005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Standard Tier: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</a:rPr>
              <a:t>(0-5 Attendance Points)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Platinum Tier: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</a:rPr>
              <a:t>(6+ Attendance Points)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For Fall Semester</a:t>
            </a:r>
            <a:endParaRPr lang="en-US" sz="5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Info Sessions = 0.5 points, all other = 1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Student Mentors = 2 points, Associate = 3 points, Director = 4 points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Required attendance points for spring semester will be lower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757FE5-EB32-E2D0-18BB-45CB42AE774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 reimbursement changes</a:t>
            </a:r>
          </a:p>
        </p:txBody>
      </p:sp>
    </p:spTree>
    <p:extLst>
      <p:ext uri="{BB962C8B-B14F-4D97-AF65-F5344CB8AC3E}">
        <p14:creationId xmlns:p14="http://schemas.microsoft.com/office/powerpoint/2010/main" val="78676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5D96-4293-0775-4B8C-80C1D84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New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96A4-579D-FE3A-E82D-6A9236042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become more involved and learn more about the profession</a:t>
            </a:r>
          </a:p>
        </p:txBody>
      </p:sp>
    </p:spTree>
    <p:extLst>
      <p:ext uri="{BB962C8B-B14F-4D97-AF65-F5344CB8AC3E}">
        <p14:creationId xmlns:p14="http://schemas.microsoft.com/office/powerpoint/2010/main" val="500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8522-E1A0-7640-DE36-37B64626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Club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A786E-9B3D-6EA1-FDAD-36B1A1AF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4"/>
            <a:ext cx="5788068" cy="49256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Great resource for profession, program, or club questions</a:t>
            </a:r>
          </a:p>
          <a:p>
            <a:endParaRPr lang="en-US" sz="800" dirty="0"/>
          </a:p>
          <a:p>
            <a:r>
              <a:rPr lang="en-US" dirty="0"/>
              <a:t>Includes club officer’s email to reach out to us</a:t>
            </a:r>
          </a:p>
          <a:p>
            <a:pPr lvl="1"/>
            <a:r>
              <a:rPr lang="en-US" dirty="0"/>
              <a:t>Please do if you need help or have questions!</a:t>
            </a:r>
          </a:p>
          <a:p>
            <a:endParaRPr lang="en-US" sz="800" dirty="0"/>
          </a:p>
          <a:p>
            <a:r>
              <a:rPr lang="en-US" dirty="0"/>
              <a:t>Our website is known to be the best for actuarial programs in the US!</a:t>
            </a:r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945227E-9A11-6224-CE5F-D5920801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44" y="1251284"/>
            <a:ext cx="4151313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8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34A8-E0AC-FD46-BFB0-47BF3647A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We recommend you participate in the bootcamp occurring this semester, Fall 2023</a:t>
            </a:r>
          </a:p>
          <a:p>
            <a:pPr lvl="1"/>
            <a:r>
              <a:rPr lang="en-US" dirty="0"/>
              <a:t>Cost $10</a:t>
            </a:r>
          </a:p>
          <a:p>
            <a:endParaRPr lang="en-US" sz="800"/>
          </a:p>
          <a:p>
            <a:r>
              <a:rPr lang="en-US" dirty="0"/>
              <a:t>Material Covered:</a:t>
            </a:r>
          </a:p>
          <a:p>
            <a:pPr lvl="1"/>
            <a:r>
              <a:rPr lang="en-US" dirty="0"/>
              <a:t>Background of profession</a:t>
            </a:r>
          </a:p>
          <a:p>
            <a:pPr lvl="1"/>
            <a:r>
              <a:rPr lang="en-US" dirty="0"/>
              <a:t>Paths to choose</a:t>
            </a:r>
          </a:p>
          <a:p>
            <a:pPr lvl="1"/>
            <a:r>
              <a:rPr lang="en-US" dirty="0"/>
              <a:t>Success</a:t>
            </a:r>
          </a:p>
          <a:p>
            <a:pPr>
              <a:lnSpc>
                <a:spcPct val="100000"/>
              </a:lnSpc>
            </a:pPr>
            <a:endParaRPr lang="en-US" sz="600"/>
          </a:p>
          <a:p>
            <a:pPr>
              <a:lnSpc>
                <a:spcPct val="100000"/>
              </a:lnSpc>
            </a:pPr>
            <a:r>
              <a:rPr lang="en-US" dirty="0"/>
              <a:t>Multitude of benefits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Pipeline to getting internships and jobs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Recognition in resume book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Great way to meet other students in the program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Students who graduate bootcamp automatically get platinum attendance</a:t>
            </a:r>
          </a:p>
          <a:p>
            <a:pPr marL="95250" indent="0">
              <a:lnSpc>
                <a:spcPct val="100000"/>
              </a:lnSpc>
              <a:buNone/>
            </a:pPr>
            <a:endParaRPr lang="en-US" sz="900"/>
          </a:p>
          <a:p>
            <a:pPr marL="95250" indent="0">
              <a:lnSpc>
                <a:spcPct val="100000"/>
              </a:lnSpc>
              <a:buNone/>
            </a:pPr>
            <a:r>
              <a:rPr lang="en-US" dirty="0"/>
              <a:t>Anyone who did not participate last year can apply!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24340A-63AC-1337-6017-602251955C9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New students to the actuarial profession</a:t>
            </a:r>
          </a:p>
        </p:txBody>
      </p:sp>
      <p:pic>
        <p:nvPicPr>
          <p:cNvPr id="6" name="Picture 5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936CD66D-EF4A-2016-7A50-F5B5E343EA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19" b="84286" l="10000" r="90000">
                        <a14:foregroundMark x1="35820" y1="37619" x2="35820" y2="3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32512" r="22071" b="9931"/>
          <a:stretch/>
        </p:blipFill>
        <p:spPr>
          <a:xfrm>
            <a:off x="7290147" y="1500938"/>
            <a:ext cx="3194137" cy="30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1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350B-A241-8A10-9DD9-24BDBB52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29" y="4120055"/>
            <a:ext cx="10947971" cy="24893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SzPct val="80000"/>
            </a:pPr>
            <a:r>
              <a:rPr lang="en-US" sz="1600"/>
              <a:t>Positions available:</a:t>
            </a:r>
          </a:p>
          <a:p>
            <a:pPr lvl="1">
              <a:buSzPct val="80000"/>
            </a:pPr>
            <a:r>
              <a:rPr lang="en-US" sz="1600"/>
              <a:t>Junior and Senior Year Positions</a:t>
            </a:r>
          </a:p>
          <a:p>
            <a:pPr lvl="1">
              <a:buSzPct val="80000"/>
            </a:pPr>
            <a:r>
              <a:rPr lang="en-US" sz="1600"/>
              <a:t>Freshman and Sophomore Positions</a:t>
            </a:r>
          </a:p>
          <a:p>
            <a:pPr>
              <a:buSzPct val="80000"/>
            </a:pPr>
            <a:r>
              <a:rPr lang="en-US" sz="1600"/>
              <a:t>These positions:</a:t>
            </a:r>
          </a:p>
          <a:p>
            <a:pPr lvl="1">
              <a:buSzPct val="80000"/>
            </a:pPr>
            <a:r>
              <a:rPr lang="en-US" sz="1600"/>
              <a:t>Are flexible</a:t>
            </a:r>
          </a:p>
          <a:p>
            <a:pPr lvl="1">
              <a:buSzPct val="80000"/>
            </a:pPr>
            <a:r>
              <a:rPr lang="en-US" sz="1600"/>
              <a:t>Allow for first choice on Director and Assistant Director Positions</a:t>
            </a:r>
          </a:p>
          <a:p>
            <a:pPr lvl="1">
              <a:buSzPct val="80000"/>
            </a:pPr>
            <a:r>
              <a:rPr lang="en-US" sz="1600"/>
              <a:t>Give attendance points to receive platinum attendance</a:t>
            </a:r>
          </a:p>
          <a:p>
            <a:pPr lvl="1">
              <a:buSzPct val="80000"/>
            </a:pPr>
            <a:endParaRPr lang="en-US" sz="400"/>
          </a:p>
          <a:p>
            <a:pPr marL="0" indent="0">
              <a:buSzPct val="80000"/>
              <a:buNone/>
            </a:pPr>
            <a:r>
              <a:rPr lang="en-US" sz="1400"/>
              <a:t>*These are great opportunities to get involved in the club and use the skills gained for internships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E46D0-51E8-C3A0-14AD-0FA18CCC3D5F}"/>
              </a:ext>
            </a:extLst>
          </p:cNvPr>
          <p:cNvSpPr txBox="1">
            <a:spLocks/>
          </p:cNvSpPr>
          <p:nvPr/>
        </p:nvSpPr>
        <p:spPr>
          <a:xfrm>
            <a:off x="405829" y="248569"/>
            <a:ext cx="8527964" cy="896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7" name="Picture 6" descr="A diagram of a company&#10;&#10;Description automatically generated">
            <a:extLst>
              <a:ext uri="{FF2B5EF4-FFF2-40B4-BE49-F238E27FC236}">
                <a16:creationId xmlns:a16="http://schemas.microsoft.com/office/drawing/2014/main" id="{FB2FE7FB-DAF6-3003-090E-FF9ACD97F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921"/>
            <a:ext cx="12192001" cy="35902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410E58-20A9-8EB9-B83E-6FC41C1256F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Interested in being a part of the board?</a:t>
            </a:r>
          </a:p>
        </p:txBody>
      </p:sp>
    </p:spTree>
    <p:extLst>
      <p:ext uri="{BB962C8B-B14F-4D97-AF65-F5344CB8AC3E}">
        <p14:creationId xmlns:p14="http://schemas.microsoft.com/office/powerpoint/2010/main" val="4200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93D27-796E-6848-B2B9-F95399D23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6" t="55671" r="1922" b="5185"/>
          <a:stretch/>
        </p:blipFill>
        <p:spPr>
          <a:xfrm>
            <a:off x="0" y="-2216304"/>
            <a:ext cx="12099073" cy="9074304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1FB7EC-2024-8940-AA5C-FBF2990CFFB7}"/>
              </a:ext>
            </a:extLst>
          </p:cNvPr>
          <p:cNvSpPr txBox="1">
            <a:spLocks/>
          </p:cNvSpPr>
          <p:nvPr/>
        </p:nvSpPr>
        <p:spPr>
          <a:xfrm>
            <a:off x="357657" y="1763286"/>
            <a:ext cx="7251583" cy="5575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Discussion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101078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238;p32">
            <a:extLst>
              <a:ext uri="{FF2B5EF4-FFF2-40B4-BE49-F238E27FC236}">
                <a16:creationId xmlns:a16="http://schemas.microsoft.com/office/drawing/2014/main" id="{42FB63A9-67E1-95D9-6A4A-3A6875F96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556849"/>
              </p:ext>
            </p:extLst>
          </p:nvPr>
        </p:nvGraphicFramePr>
        <p:xfrm>
          <a:off x="838200" y="1250949"/>
          <a:ext cx="10006882" cy="439310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9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30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sym typeface="Calibri"/>
                        </a:rPr>
                        <a:t>Officer</a:t>
                      </a:r>
                      <a:endParaRPr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94895" marT="94895" marB="94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sym typeface="Calibri"/>
                        </a:rPr>
                        <a:t>Position</a:t>
                      </a:r>
                      <a:endParaRPr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94895" marT="94895" marB="94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Mandy Hammell</a:t>
                      </a:r>
                      <a:endParaRPr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Head of Actuarial Science Program</a:t>
                      </a:r>
                      <a:endParaRPr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91287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Chad Stein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bg1"/>
                          </a:solidFill>
                          <a:sym typeface="Calibri"/>
                        </a:rPr>
                        <a:t>President</a:t>
                      </a:r>
                      <a:endParaRPr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Srikar Sunil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bg1"/>
                          </a:solidFill>
                          <a:sym typeface="Calibri"/>
                        </a:rPr>
                        <a:t>Vice President</a:t>
                      </a:r>
                      <a:endParaRPr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Justin Morrison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Director of Corporate Outreach</a:t>
                      </a:r>
                      <a:endParaRPr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Angelina Krebs</a:t>
                      </a:r>
                      <a:endParaRPr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Director of </a:t>
                      </a: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Communications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Quinn Egal</a:t>
                      </a:r>
                      <a:endParaRPr sz="1400">
                        <a:solidFill>
                          <a:schemeClr val="bg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Director of Finance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Anthony Padula</a:t>
                      </a:r>
                      <a:endParaRPr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Director of Technical Workshops &amp; Databases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Roshan Shah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sym typeface="Calibri"/>
                        </a:rPr>
                        <a:t>Director of </a:t>
                      </a: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Student Development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>
                          <a:solidFill>
                            <a:schemeClr val="bg1"/>
                          </a:solidFill>
                          <a:sym typeface="Calibri"/>
                        </a:rPr>
                        <a:t>*Feel free to email officers - contact information on </a:t>
                      </a:r>
                      <a:r>
                        <a:rPr lang="en" sz="1400" u="sng">
                          <a:solidFill>
                            <a:schemeClr val="bg1"/>
                          </a:solidFill>
                          <a:sym typeface="Calibri"/>
                        </a:rPr>
                        <a:t>psuactsci.com</a:t>
                      </a:r>
                      <a:endParaRPr lang="en-US" sz="1400" u="sng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158" marR="82242" marT="82242" marB="8224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73988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1DF08BC-B691-74FD-3E92-BC959EB5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/>
          <a:lstStyle/>
          <a:p>
            <a:r>
              <a:rPr lang="en-US"/>
              <a:t>Club officers</a:t>
            </a:r>
          </a:p>
        </p:txBody>
      </p:sp>
    </p:spTree>
    <p:extLst>
      <p:ext uri="{BB962C8B-B14F-4D97-AF65-F5344CB8AC3E}">
        <p14:creationId xmlns:p14="http://schemas.microsoft.com/office/powerpoint/2010/main" val="233148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B30B8A5-8569-4898-4372-52281B38713B}"/>
              </a:ext>
            </a:extLst>
          </p:cNvPr>
          <p:cNvSpPr/>
          <p:nvPr/>
        </p:nvSpPr>
        <p:spPr>
          <a:xfrm>
            <a:off x="838200" y="1608083"/>
            <a:ext cx="2178269" cy="31110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EB382C7-747E-90DA-141D-5F6A1E332697}"/>
              </a:ext>
            </a:extLst>
          </p:cNvPr>
          <p:cNvSpPr/>
          <p:nvPr/>
        </p:nvSpPr>
        <p:spPr>
          <a:xfrm>
            <a:off x="838200" y="1608083"/>
            <a:ext cx="2178268" cy="1448662"/>
          </a:xfrm>
          <a:prstGeom prst="roundRect">
            <a:avLst>
              <a:gd name="adj" fmla="val 272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B8760B-E578-DA88-BAA2-D2A333F5BB32}"/>
              </a:ext>
            </a:extLst>
          </p:cNvPr>
          <p:cNvSpPr txBox="1"/>
          <p:nvPr/>
        </p:nvSpPr>
        <p:spPr>
          <a:xfrm>
            <a:off x="970892" y="3400097"/>
            <a:ext cx="191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Upcoming Events and Meetings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0FCEE5F-89A6-CB52-6428-6D319256BCD0}"/>
              </a:ext>
            </a:extLst>
          </p:cNvPr>
          <p:cNvSpPr/>
          <p:nvPr/>
        </p:nvSpPr>
        <p:spPr>
          <a:xfrm>
            <a:off x="3712779" y="1609141"/>
            <a:ext cx="2178269" cy="31110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0D2BDC2-3E81-1230-8BFC-AE408E4415CF}"/>
              </a:ext>
            </a:extLst>
          </p:cNvPr>
          <p:cNvSpPr/>
          <p:nvPr/>
        </p:nvSpPr>
        <p:spPr>
          <a:xfrm>
            <a:off x="3712779" y="1609141"/>
            <a:ext cx="2178268" cy="1448662"/>
          </a:xfrm>
          <a:prstGeom prst="roundRect">
            <a:avLst>
              <a:gd name="adj" fmla="val 27220"/>
            </a:avLst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4AFE5-97F8-83D5-BC1D-CB37A7BB6A5F}"/>
              </a:ext>
            </a:extLst>
          </p:cNvPr>
          <p:cNvSpPr txBox="1"/>
          <p:nvPr/>
        </p:nvSpPr>
        <p:spPr>
          <a:xfrm>
            <a:off x="3779125" y="3400097"/>
            <a:ext cx="204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Relevant Statistics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48ADDB-F298-62B9-90D8-0D086219F514}"/>
              </a:ext>
            </a:extLst>
          </p:cNvPr>
          <p:cNvSpPr/>
          <p:nvPr/>
        </p:nvSpPr>
        <p:spPr>
          <a:xfrm>
            <a:off x="6522322" y="1608083"/>
            <a:ext cx="2178269" cy="31110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5FD15B6-A4A6-07F3-5CA6-FFFC8610EC29}"/>
              </a:ext>
            </a:extLst>
          </p:cNvPr>
          <p:cNvSpPr/>
          <p:nvPr/>
        </p:nvSpPr>
        <p:spPr>
          <a:xfrm>
            <a:off x="6522322" y="1608083"/>
            <a:ext cx="2178268" cy="1448662"/>
          </a:xfrm>
          <a:prstGeom prst="roundRect">
            <a:avLst>
              <a:gd name="adj" fmla="val 27220"/>
            </a:avLst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EB5EFC-09A5-342C-8E22-694E82874466}"/>
              </a:ext>
            </a:extLst>
          </p:cNvPr>
          <p:cNvSpPr txBox="1"/>
          <p:nvPr/>
        </p:nvSpPr>
        <p:spPr>
          <a:xfrm>
            <a:off x="6588668" y="3399039"/>
            <a:ext cx="204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Changes Occurring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1C65105-501F-02C6-4CAE-1899947E3A02}"/>
              </a:ext>
            </a:extLst>
          </p:cNvPr>
          <p:cNvSpPr/>
          <p:nvPr/>
        </p:nvSpPr>
        <p:spPr>
          <a:xfrm>
            <a:off x="9396900" y="1629049"/>
            <a:ext cx="2178269" cy="31110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EF71A90-6DD0-1DE0-FE08-A69488E05CF6}"/>
              </a:ext>
            </a:extLst>
          </p:cNvPr>
          <p:cNvSpPr/>
          <p:nvPr/>
        </p:nvSpPr>
        <p:spPr>
          <a:xfrm>
            <a:off x="9396900" y="1629049"/>
            <a:ext cx="2178268" cy="1448662"/>
          </a:xfrm>
          <a:prstGeom prst="roundRect">
            <a:avLst>
              <a:gd name="adj" fmla="val 27220"/>
            </a:avLst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589C4-42E5-7CEE-E183-29360E180C89}"/>
              </a:ext>
            </a:extLst>
          </p:cNvPr>
          <p:cNvSpPr txBox="1"/>
          <p:nvPr/>
        </p:nvSpPr>
        <p:spPr>
          <a:xfrm>
            <a:off x="9463246" y="3420005"/>
            <a:ext cx="204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New Students to Actuarial Science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D30E5C1-D9BA-DE12-1CB3-E334F578BC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7918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B475-CEC8-7455-6C59-8DFC9162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2B0BE-A129-9F9B-BD8A-BBB209C1C235}"/>
              </a:ext>
            </a:extLst>
          </p:cNvPr>
          <p:cNvSpPr txBox="1"/>
          <p:nvPr/>
        </p:nvSpPr>
        <p:spPr>
          <a:xfrm>
            <a:off x="4350015" y="3346400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Sept 6th:</a:t>
            </a:r>
          </a:p>
          <a:p>
            <a:pPr algn="ctr"/>
            <a:r>
              <a:rPr lang="en-US"/>
              <a:t>Resume Review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DF6C5-73A5-10BE-FC59-66B60E59DDAF}"/>
              </a:ext>
            </a:extLst>
          </p:cNvPr>
          <p:cNvSpPr txBox="1"/>
          <p:nvPr/>
        </p:nvSpPr>
        <p:spPr>
          <a:xfrm>
            <a:off x="8260072" y="3346400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Sept 11th:</a:t>
            </a:r>
          </a:p>
          <a:p>
            <a:pPr algn="ctr"/>
            <a:r>
              <a:rPr lang="en-US"/>
              <a:t>Career Fair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0B6F3-99C1-BB6E-AF43-97E35A2BD8DC}"/>
              </a:ext>
            </a:extLst>
          </p:cNvPr>
          <p:cNvSpPr txBox="1"/>
          <p:nvPr/>
        </p:nvSpPr>
        <p:spPr>
          <a:xfrm>
            <a:off x="4359345" y="4737796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Sept 20th:</a:t>
            </a:r>
          </a:p>
          <a:p>
            <a:pPr algn="ctr"/>
            <a:r>
              <a:rPr lang="en-US" dirty="0"/>
              <a:t>Student Mentorship Kick 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FDDBC-F704-CE08-C5BC-79037AC9CF0A}"/>
              </a:ext>
            </a:extLst>
          </p:cNvPr>
          <p:cNvSpPr txBox="1"/>
          <p:nvPr/>
        </p:nvSpPr>
        <p:spPr>
          <a:xfrm>
            <a:off x="8260071" y="4737796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Sept 27th:</a:t>
            </a:r>
            <a:endParaRPr lang="en-US">
              <a:solidFill>
                <a:schemeClr val="accent2"/>
              </a:solidFill>
            </a:endParaRPr>
          </a:p>
          <a:p>
            <a:pPr algn="ctr"/>
            <a:r>
              <a:rPr lang="en-US" dirty="0"/>
              <a:t>Alumni Mentorship Kick Off</a:t>
            </a:r>
          </a:p>
        </p:txBody>
      </p:sp>
      <p:pic>
        <p:nvPicPr>
          <p:cNvPr id="13" name="Graphic 13" descr="Stars with solid fill">
            <a:extLst>
              <a:ext uri="{FF2B5EF4-FFF2-40B4-BE49-F238E27FC236}">
                <a16:creationId xmlns:a16="http://schemas.microsoft.com/office/drawing/2014/main" id="{64A239F1-00D5-9F4D-E2AE-82B4D1CAA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5295" y="2998702"/>
            <a:ext cx="684591" cy="684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6474C-545D-F259-09A1-CED6D226F563}"/>
              </a:ext>
            </a:extLst>
          </p:cNvPr>
          <p:cNvSpPr txBox="1"/>
          <p:nvPr/>
        </p:nvSpPr>
        <p:spPr>
          <a:xfrm>
            <a:off x="458618" y="2043417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Aug 28th – Sept 10th:</a:t>
            </a:r>
          </a:p>
          <a:p>
            <a:pPr algn="ctr"/>
            <a:r>
              <a:rPr lang="en-US"/>
              <a:t>Information Sessions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CE010-0AF6-08B1-CF9A-92AC29706FEC}"/>
              </a:ext>
            </a:extLst>
          </p:cNvPr>
          <p:cNvSpPr txBox="1"/>
          <p:nvPr/>
        </p:nvSpPr>
        <p:spPr>
          <a:xfrm>
            <a:off x="8260071" y="1955004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Sept 1st:</a:t>
            </a:r>
          </a:p>
          <a:p>
            <a:pPr algn="ctr"/>
            <a:r>
              <a:rPr lang="en-US"/>
              <a:t>Bootcamp Registration</a:t>
            </a:r>
          </a:p>
        </p:txBody>
      </p:sp>
      <p:pic>
        <p:nvPicPr>
          <p:cNvPr id="14" name="Graphic 13" descr="Stars with solid fill">
            <a:extLst>
              <a:ext uri="{FF2B5EF4-FFF2-40B4-BE49-F238E27FC236}">
                <a16:creationId xmlns:a16="http://schemas.microsoft.com/office/drawing/2014/main" id="{FBB9ACCE-B105-1206-1D05-4345BE9CA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8738" y="1701134"/>
            <a:ext cx="684591" cy="6845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86BC12-09CC-2A61-DD38-8F1E8C3722D9}"/>
              </a:ext>
            </a:extLst>
          </p:cNvPr>
          <p:cNvSpPr txBox="1"/>
          <p:nvPr/>
        </p:nvSpPr>
        <p:spPr>
          <a:xfrm>
            <a:off x="453514" y="3340998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Sept 5th:</a:t>
            </a:r>
          </a:p>
          <a:p>
            <a:pPr algn="ctr"/>
            <a:r>
              <a:rPr lang="en-US" dirty="0"/>
              <a:t>Bootcamp Kick Off</a:t>
            </a:r>
          </a:p>
        </p:txBody>
      </p:sp>
      <p:pic>
        <p:nvPicPr>
          <p:cNvPr id="17" name="Graphic 13" descr="Stars with solid fill">
            <a:extLst>
              <a:ext uri="{FF2B5EF4-FFF2-40B4-BE49-F238E27FC236}">
                <a16:creationId xmlns:a16="http://schemas.microsoft.com/office/drawing/2014/main" id="{B3ECE737-CF1A-9363-2426-68B00E98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794" y="2998702"/>
            <a:ext cx="684591" cy="6845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0AE9DB-4006-6CA5-520C-F1B928E7CDD1}"/>
              </a:ext>
            </a:extLst>
          </p:cNvPr>
          <p:cNvSpPr txBox="1"/>
          <p:nvPr/>
        </p:nvSpPr>
        <p:spPr>
          <a:xfrm>
            <a:off x="458619" y="6199874"/>
            <a:ext cx="53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For more information, please check out the website: </a:t>
            </a:r>
            <a:r>
              <a:rPr lang="en-US" sz="1200" err="1"/>
              <a:t>psuactsci.com</a:t>
            </a:r>
            <a:r>
              <a:rPr lang="en-US" sz="1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0695F-A59E-52E5-737E-3FF0A97FD670}"/>
              </a:ext>
            </a:extLst>
          </p:cNvPr>
          <p:cNvSpPr txBox="1"/>
          <p:nvPr/>
        </p:nvSpPr>
        <p:spPr>
          <a:xfrm>
            <a:off x="4359345" y="2042111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Aug 31st:</a:t>
            </a:r>
          </a:p>
          <a:p>
            <a:pPr algn="ctr"/>
            <a:r>
              <a:rPr lang="en-US" dirty="0"/>
              <a:t>Resume Review &amp; Professional Development</a:t>
            </a:r>
          </a:p>
        </p:txBody>
      </p:sp>
      <p:pic>
        <p:nvPicPr>
          <p:cNvPr id="10" name="Graphic 13" descr="Stars with solid fill">
            <a:extLst>
              <a:ext uri="{FF2B5EF4-FFF2-40B4-BE49-F238E27FC236}">
                <a16:creationId xmlns:a16="http://schemas.microsoft.com/office/drawing/2014/main" id="{FEB2C575-00EC-D478-618E-258D53A35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5239" y="1699816"/>
            <a:ext cx="684591" cy="684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7BB34-5833-A5B0-3DEB-C3177351CD1E}"/>
              </a:ext>
            </a:extLst>
          </p:cNvPr>
          <p:cNvSpPr txBox="1"/>
          <p:nvPr/>
        </p:nvSpPr>
        <p:spPr>
          <a:xfrm>
            <a:off x="453514" y="4737796"/>
            <a:ext cx="301752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Sept 12th:</a:t>
            </a:r>
          </a:p>
          <a:p>
            <a:pPr algn="ctr"/>
            <a:r>
              <a:rPr lang="en-US" dirty="0"/>
              <a:t>In-Person Interviews</a:t>
            </a:r>
          </a:p>
        </p:txBody>
      </p:sp>
    </p:spTree>
    <p:extLst>
      <p:ext uri="{BB962C8B-B14F-4D97-AF65-F5344CB8AC3E}">
        <p14:creationId xmlns:p14="http://schemas.microsoft.com/office/powerpoint/2010/main" val="213134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5D96-4293-0775-4B8C-80C1D84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96A4-579D-FE3A-E82D-6A9236042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Salary, Internship and Full Time Positions, and Actuarial Exams</a:t>
            </a:r>
          </a:p>
        </p:txBody>
      </p:sp>
    </p:spTree>
    <p:extLst>
      <p:ext uri="{BB962C8B-B14F-4D97-AF65-F5344CB8AC3E}">
        <p14:creationId xmlns:p14="http://schemas.microsoft.com/office/powerpoint/2010/main" val="151825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6999-FCA8-1CD5-BC85-66465E92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statistics from our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BF815-232D-E2B1-9D57-754E56BA4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169571"/>
            <a:ext cx="6516688" cy="2598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/>
              <a:t>** These figured are derived from current Penn State students and alumni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095F2-88A4-FCE5-3114-DD64C388C4BA}"/>
              </a:ext>
            </a:extLst>
          </p:cNvPr>
          <p:cNvSpPr txBox="1"/>
          <p:nvPr/>
        </p:nvSpPr>
        <p:spPr>
          <a:xfrm>
            <a:off x="713716" y="1576756"/>
            <a:ext cx="3072674" cy="41148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Salary Insights</a:t>
            </a:r>
          </a:p>
        </p:txBody>
      </p:sp>
      <p:pic>
        <p:nvPicPr>
          <p:cNvPr id="2050" name="Picture 2" descr="Money PNG Transparent Images Free Download | Vector Files | Pngtree">
            <a:extLst>
              <a:ext uri="{FF2B5EF4-FFF2-40B4-BE49-F238E27FC236}">
                <a16:creationId xmlns:a16="http://schemas.microsoft.com/office/drawing/2014/main" id="{84DD8EBA-5CEF-9F5C-4F5F-2B1D4A05A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55"/>
          <a:stretch/>
        </p:blipFill>
        <p:spPr bwMode="auto">
          <a:xfrm>
            <a:off x="1040885" y="4296604"/>
            <a:ext cx="1902969" cy="17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ffective &amp; Efficient Ways to Fill Empty Positions at Your Company">
            <a:extLst>
              <a:ext uri="{FF2B5EF4-FFF2-40B4-BE49-F238E27FC236}">
                <a16:creationId xmlns:a16="http://schemas.microsoft.com/office/drawing/2014/main" id="{43B32F03-A9ED-D97F-BDCC-BD4646C9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573" y="4471609"/>
            <a:ext cx="2246860" cy="14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am pass hi-res stock photography and images - Alamy">
            <a:extLst>
              <a:ext uri="{FF2B5EF4-FFF2-40B4-BE49-F238E27FC236}">
                <a16:creationId xmlns:a16="http://schemas.microsoft.com/office/drawing/2014/main" id="{9249EF11-6F62-B426-35D3-F51763EE3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57"/>
          <a:stretch/>
        </p:blipFill>
        <p:spPr bwMode="auto">
          <a:xfrm>
            <a:off x="4691309" y="4562597"/>
            <a:ext cx="2343808" cy="15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C594F-6474-023E-4D7A-D661D5081A5D}"/>
              </a:ext>
            </a:extLst>
          </p:cNvPr>
          <p:cNvSpPr txBox="1"/>
          <p:nvPr/>
        </p:nvSpPr>
        <p:spPr>
          <a:xfrm>
            <a:off x="713715" y="1976866"/>
            <a:ext cx="3072674" cy="18928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Full Time</a:t>
            </a:r>
          </a:p>
          <a:p>
            <a:r>
              <a:rPr lang="en-US" dirty="0"/>
              <a:t>Median: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$75k | $5k</a:t>
            </a:r>
          </a:p>
          <a:p>
            <a:r>
              <a:rPr lang="en-US" dirty="0"/>
              <a:t>Upper: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$100k | $7.5k</a:t>
            </a:r>
          </a:p>
          <a:p>
            <a:endParaRPr lang="en-US" sz="900" dirty="0">
              <a:solidFill>
                <a:schemeClr val="accent2"/>
              </a:solidFill>
            </a:endParaRPr>
          </a:p>
          <a:p>
            <a:r>
              <a:rPr lang="en-US" b="1" dirty="0"/>
              <a:t>Internships</a:t>
            </a:r>
          </a:p>
          <a:p>
            <a:r>
              <a:rPr lang="en-US" dirty="0"/>
              <a:t>Median: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$25 /hr.</a:t>
            </a:r>
          </a:p>
          <a:p>
            <a:r>
              <a:rPr lang="en-US" dirty="0"/>
              <a:t>Upper: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$40 /hr.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30038-C985-0038-FE79-B9FED95343DC}"/>
              </a:ext>
            </a:extLst>
          </p:cNvPr>
          <p:cNvSpPr txBox="1"/>
          <p:nvPr/>
        </p:nvSpPr>
        <p:spPr>
          <a:xfrm>
            <a:off x="8305803" y="1871707"/>
            <a:ext cx="3200400" cy="16158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Full Time</a:t>
            </a:r>
          </a:p>
          <a:p>
            <a:r>
              <a:rPr lang="en-US" dirty="0"/>
              <a:t>Total: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95% placement</a:t>
            </a:r>
            <a:r>
              <a:rPr lang="en-US" dirty="0"/>
              <a:t> (2023)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b="1" dirty="0"/>
              <a:t>Internships</a:t>
            </a:r>
          </a:p>
          <a:p>
            <a:r>
              <a:rPr lang="en-US" dirty="0"/>
              <a:t>Total: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55</a:t>
            </a:r>
            <a:r>
              <a:rPr lang="en-US" dirty="0"/>
              <a:t> (2023)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7FF08-440B-DD40-F0CC-39E37E4FEC48}"/>
              </a:ext>
            </a:extLst>
          </p:cNvPr>
          <p:cNvSpPr txBox="1"/>
          <p:nvPr/>
        </p:nvSpPr>
        <p:spPr>
          <a:xfrm>
            <a:off x="4457093" y="1850359"/>
            <a:ext cx="3122888" cy="25699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64 Exams</a:t>
            </a:r>
          </a:p>
          <a:p>
            <a:endParaRPr lang="en-US" sz="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Unique students: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39 students</a:t>
            </a:r>
          </a:p>
          <a:p>
            <a:endParaRPr lang="en-US" sz="900" dirty="0"/>
          </a:p>
          <a:p>
            <a:r>
              <a:rPr lang="en-US" dirty="0"/>
              <a:t>Average Currently: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1.6 </a:t>
            </a:r>
            <a:r>
              <a:rPr lang="en-US" b="0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Google Sans"/>
              </a:rPr>
              <a:t>≈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 Exams</a:t>
            </a:r>
          </a:p>
          <a:p>
            <a:endParaRPr lang="en-US" sz="900" dirty="0"/>
          </a:p>
          <a:p>
            <a:r>
              <a:rPr lang="en-US" dirty="0"/>
              <a:t>Upper Currently: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4 Exams</a:t>
            </a:r>
          </a:p>
          <a:p>
            <a:endParaRPr lang="en-US" sz="9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Average at Graduation: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 Exams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C6FC9-E025-3211-96FD-973ECAB3D765}"/>
              </a:ext>
            </a:extLst>
          </p:cNvPr>
          <p:cNvSpPr txBox="1"/>
          <p:nvPr/>
        </p:nvSpPr>
        <p:spPr>
          <a:xfrm>
            <a:off x="8306978" y="1475239"/>
            <a:ext cx="3200400" cy="41148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Positions Filled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85DC3-6811-0265-727C-FE8E275E586E}"/>
              </a:ext>
            </a:extLst>
          </p:cNvPr>
          <p:cNvSpPr txBox="1"/>
          <p:nvPr/>
        </p:nvSpPr>
        <p:spPr>
          <a:xfrm>
            <a:off x="4457093" y="1475239"/>
            <a:ext cx="3122888" cy="402336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Exams Passed</a:t>
            </a:r>
          </a:p>
        </p:txBody>
      </p:sp>
    </p:spTree>
    <p:extLst>
      <p:ext uri="{BB962C8B-B14F-4D97-AF65-F5344CB8AC3E}">
        <p14:creationId xmlns:p14="http://schemas.microsoft.com/office/powerpoint/2010/main" val="91561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6584-4727-5F4D-4963-D10CC9D0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A25F-8326-C998-2FC4-3B698625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381"/>
            <a:ext cx="10515600" cy="53807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>
                <a:solidFill>
                  <a:schemeClr val="tx2"/>
                </a:solidFill>
              </a:rPr>
              <a:t>Existing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C710F-AEAC-F13B-2773-C02FD15D9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384" y="3523990"/>
            <a:ext cx="10643232" cy="836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tx2"/>
                </a:solidFill>
              </a:rPr>
              <a:t>Recently Added in 2023</a:t>
            </a:r>
          </a:p>
        </p:txBody>
      </p:sp>
      <p:pic>
        <p:nvPicPr>
          <p:cNvPr id="5" name="Picture 2" descr="Sell Aetna Short-Term Care Insurance | New Horizons">
            <a:extLst>
              <a:ext uri="{FF2B5EF4-FFF2-40B4-BE49-F238E27FC236}">
                <a16:creationId xmlns:a16="http://schemas.microsoft.com/office/drawing/2014/main" id="{5AC4921C-42A8-2B35-FB63-46310650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8" y="1906016"/>
            <a:ext cx="2123619" cy="11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yCigna - Get Access to Your Personal Health Information">
            <a:extLst>
              <a:ext uri="{FF2B5EF4-FFF2-40B4-BE49-F238E27FC236}">
                <a16:creationId xmlns:a16="http://schemas.microsoft.com/office/drawing/2014/main" id="{7270981F-5FF3-E223-4683-B940E1DF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06" y="2006478"/>
            <a:ext cx="1698187" cy="9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ife Insurance: Policies, Information &amp; Quotes | Prudential Financial">
            <a:extLst>
              <a:ext uri="{FF2B5EF4-FFF2-40B4-BE49-F238E27FC236}">
                <a16:creationId xmlns:a16="http://schemas.microsoft.com/office/drawing/2014/main" id="{FA8F632E-DACB-1A47-7EF8-E7938970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513" y="2116141"/>
            <a:ext cx="2973565" cy="9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ighmark Medicare Review: Great Plans but Higher Costs - ValuePenguin">
            <a:extLst>
              <a:ext uri="{FF2B5EF4-FFF2-40B4-BE49-F238E27FC236}">
                <a16:creationId xmlns:a16="http://schemas.microsoft.com/office/drawing/2014/main" id="{E41BAD9E-1120-ACDC-6302-D3C87FF63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0" b="16204"/>
          <a:stretch/>
        </p:blipFill>
        <p:spPr bwMode="auto">
          <a:xfrm>
            <a:off x="5945672" y="2166655"/>
            <a:ext cx="2343338" cy="8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rie Insurance">
            <a:extLst>
              <a:ext uri="{FF2B5EF4-FFF2-40B4-BE49-F238E27FC236}">
                <a16:creationId xmlns:a16="http://schemas.microsoft.com/office/drawing/2014/main" id="{46FB5ED5-C477-AD08-B5B1-7F0A6374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61042"/>
            <a:ext cx="2145311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835B698F-3501-A849-2465-FA649725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25" y="4408042"/>
            <a:ext cx="3076189" cy="7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9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8DCF-86FF-8E08-DF22-F33CF1C7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students going for jobs?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9E52-7A07-3D48-733C-122523700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78" y="2067204"/>
            <a:ext cx="4206240" cy="3218780"/>
          </a:xfrm>
          <a:ln>
            <a:solidFill>
              <a:schemeClr val="tx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Top Hiring Companies</a:t>
            </a:r>
          </a:p>
          <a:p>
            <a:pPr lvl="1"/>
            <a:r>
              <a:rPr lang="en-US" sz="2000"/>
              <a:t>Aetna</a:t>
            </a:r>
            <a:r>
              <a:rPr lang="en-US" sz="2000" baseline="30000"/>
              <a:t>1</a:t>
            </a:r>
            <a:endParaRPr lang="en-US" sz="2000"/>
          </a:p>
          <a:p>
            <a:pPr lvl="1"/>
            <a:r>
              <a:rPr lang="en-US" sz="2000"/>
              <a:t>Cigna</a:t>
            </a:r>
            <a:r>
              <a:rPr lang="en-US" sz="2000" baseline="30000"/>
              <a:t>1</a:t>
            </a:r>
            <a:endParaRPr lang="en-US" sz="2000"/>
          </a:p>
          <a:p>
            <a:pPr lvl="1"/>
            <a:r>
              <a:rPr lang="en-US" sz="2000"/>
              <a:t>Prudential</a:t>
            </a:r>
            <a:r>
              <a:rPr lang="en-US" sz="2000" baseline="30000"/>
              <a:t>1</a:t>
            </a:r>
            <a:endParaRPr lang="en-US" sz="2000"/>
          </a:p>
          <a:p>
            <a:pPr lvl="1"/>
            <a:r>
              <a:rPr lang="en-US" sz="2000"/>
              <a:t>Highmark</a:t>
            </a:r>
            <a:r>
              <a:rPr lang="en-US" sz="2000" baseline="30000"/>
              <a:t>1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Deloitte</a:t>
            </a:r>
          </a:p>
          <a:p>
            <a:pPr lvl="1"/>
            <a:r>
              <a:rPr lang="en-US" sz="2000"/>
              <a:t>Transamerica</a:t>
            </a:r>
          </a:p>
          <a:p>
            <a:pPr lvl="1"/>
            <a:r>
              <a:rPr lang="en-US" sz="2000"/>
              <a:t>Resolution Life</a:t>
            </a:r>
          </a:p>
          <a:p>
            <a:pPr lvl="1"/>
            <a:r>
              <a:rPr lang="en-US" sz="2000"/>
              <a:t>MetLife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1C22A-B391-9014-4BDE-354D207D858A}"/>
              </a:ext>
            </a:extLst>
          </p:cNvPr>
          <p:cNvSpPr txBox="1"/>
          <p:nvPr/>
        </p:nvSpPr>
        <p:spPr>
          <a:xfrm>
            <a:off x="1140378" y="1543986"/>
            <a:ext cx="420624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Internship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FF504-64FF-25DB-845A-29570C10185C}"/>
              </a:ext>
            </a:extLst>
          </p:cNvPr>
          <p:cNvSpPr txBox="1"/>
          <p:nvPr/>
        </p:nvSpPr>
        <p:spPr>
          <a:xfrm>
            <a:off x="6096000" y="1543986"/>
            <a:ext cx="420624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Full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Time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0D644-20C4-C349-1C41-D6DA35CF8ED8}"/>
              </a:ext>
            </a:extLst>
          </p:cNvPr>
          <p:cNvSpPr txBox="1"/>
          <p:nvPr/>
        </p:nvSpPr>
        <p:spPr>
          <a:xfrm>
            <a:off x="6096000" y="2067205"/>
            <a:ext cx="4206240" cy="32316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Top Hiring Companies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Aetna</a:t>
            </a:r>
            <a:r>
              <a:rPr lang="en-US" sz="2000" baseline="30000"/>
              <a:t>1</a:t>
            </a:r>
            <a:endParaRPr lang="en-US" sz="20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Cigna</a:t>
            </a:r>
            <a:r>
              <a:rPr lang="en-US" sz="2000" baseline="30000"/>
              <a:t>1</a:t>
            </a:r>
            <a:endParaRPr lang="en-US" sz="20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Prudential</a:t>
            </a:r>
            <a:r>
              <a:rPr lang="en-US" sz="2000" baseline="30000"/>
              <a:t>1</a:t>
            </a:r>
            <a:endParaRPr lang="en-US" sz="20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Erie Insurance</a:t>
            </a:r>
            <a:r>
              <a:rPr lang="en-US" sz="2000" baseline="30000">
                <a:ea typeface="+mn-lt"/>
                <a:cs typeface="+mn-lt"/>
              </a:rPr>
              <a:t>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Munich Re</a:t>
            </a:r>
            <a:r>
              <a:rPr lang="en-US" sz="2000" baseline="30000"/>
              <a:t>1</a:t>
            </a:r>
            <a:endParaRPr lang="en-US" sz="20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Lincoln Financial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Milliman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MetLife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Highmark</a:t>
            </a:r>
            <a:r>
              <a:rPr lang="en-US" sz="2000" baseline="30000"/>
              <a:t>1</a:t>
            </a:r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C2F89-EAEF-DFB7-A577-484C1C599F71}"/>
              </a:ext>
            </a:extLst>
          </p:cNvPr>
          <p:cNvSpPr txBox="1"/>
          <p:nvPr/>
        </p:nvSpPr>
        <p:spPr>
          <a:xfrm>
            <a:off x="378373" y="6123543"/>
            <a:ext cx="6201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Footer: </a:t>
            </a:r>
            <a:r>
              <a:rPr lang="en-US" sz="1200" baseline="30000"/>
              <a:t>1 </a:t>
            </a:r>
            <a:r>
              <a:rPr lang="en-US" sz="1200"/>
              <a:t>Top Sponsor of the Club</a:t>
            </a:r>
          </a:p>
        </p:txBody>
      </p:sp>
    </p:spTree>
    <p:extLst>
      <p:ext uri="{BB962C8B-B14F-4D97-AF65-F5344CB8AC3E}">
        <p14:creationId xmlns:p14="http://schemas.microsoft.com/office/powerpoint/2010/main" val="51034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5D96-4293-0775-4B8C-80C1D84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Occurring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96A4-579D-FE3A-E82D-6A9236042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Dues and Exam Reimbursements</a:t>
            </a:r>
          </a:p>
        </p:txBody>
      </p:sp>
    </p:spTree>
    <p:extLst>
      <p:ext uri="{BB962C8B-B14F-4D97-AF65-F5344CB8AC3E}">
        <p14:creationId xmlns:p14="http://schemas.microsoft.com/office/powerpoint/2010/main" val="3539211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c738f6-68ec-422e-b0e4-3523873f7adf">
      <Terms xmlns="http://schemas.microsoft.com/office/infopath/2007/PartnerControls"/>
    </lcf76f155ced4ddcb4097134ff3c332f>
    <TaxCatchAll xmlns="542b8847-f5d4-4c9f-bd30-657d16e5db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4A49901785041AF741C157FF60EBA" ma:contentTypeVersion="15" ma:contentTypeDescription="Create a new document." ma:contentTypeScope="" ma:versionID="37a4b31d9d4f747132082fa47a9cf26b">
  <xsd:schema xmlns:xsd="http://www.w3.org/2001/XMLSchema" xmlns:xs="http://www.w3.org/2001/XMLSchema" xmlns:p="http://schemas.microsoft.com/office/2006/metadata/properties" xmlns:ns2="c7c738f6-68ec-422e-b0e4-3523873f7adf" xmlns:ns3="542b8847-f5d4-4c9f-bd30-657d16e5db1d" targetNamespace="http://schemas.microsoft.com/office/2006/metadata/properties" ma:root="true" ma:fieldsID="d2d15f866bcf53333f08401f006067a3" ns2:_="" ns3:_="">
    <xsd:import namespace="c7c738f6-68ec-422e-b0e4-3523873f7adf"/>
    <xsd:import namespace="542b8847-f5d4-4c9f-bd30-657d16e5db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738f6-68ec-422e-b0e4-3523873f7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8847-f5d4-4c9f-bd30-657d16e5db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f913b2-6727-4332-b17d-c0f3123a082d}" ma:internalName="TaxCatchAll" ma:showField="CatchAllData" ma:web="542b8847-f5d4-4c9f-bd30-657d16e5db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07C3-AD67-44B1-B137-2991E4E207A2}">
  <ds:schemaRefs>
    <ds:schemaRef ds:uri="http://schemas.microsoft.com/office/2006/documentManagement/types"/>
    <ds:schemaRef ds:uri="c7c738f6-68ec-422e-b0e4-3523873f7adf"/>
    <ds:schemaRef ds:uri="http://purl.org/dc/elements/1.1/"/>
    <ds:schemaRef ds:uri="542b8847-f5d4-4c9f-bd30-657d16e5db1d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C23066-3038-4EAE-A0EA-AB2B4833A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6B72CC-2254-418A-95FB-E13DB42AA6D0}">
  <ds:schemaRefs>
    <ds:schemaRef ds:uri="542b8847-f5d4-4c9f-bd30-657d16e5db1d"/>
    <ds:schemaRef ds:uri="c7c738f6-68ec-422e-b0e4-3523873f7a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719</Words>
  <Application>Microsoft Macintosh PowerPoint</Application>
  <PresentationFormat>Widescreen</PresentationFormat>
  <Paragraphs>203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Google Sans</vt:lpstr>
      <vt:lpstr>Office Theme</vt:lpstr>
      <vt:lpstr>Major Forum Actuarial Science Club</vt:lpstr>
      <vt:lpstr>Club officers</vt:lpstr>
      <vt:lpstr>PowerPoint Presentation</vt:lpstr>
      <vt:lpstr>Upcoming events</vt:lpstr>
      <vt:lpstr>Key Statistics</vt:lpstr>
      <vt:lpstr>Key statistics from our program</vt:lpstr>
      <vt:lpstr>Top Sponsors</vt:lpstr>
      <vt:lpstr>Where are students going for jobs?</vt:lpstr>
      <vt:lpstr>Changes Occurring</vt:lpstr>
      <vt:lpstr>Dues changes</vt:lpstr>
      <vt:lpstr>PowerPoint Presentation</vt:lpstr>
      <vt:lpstr>For New Students</vt:lpstr>
      <vt:lpstr>Club website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Stein, Chad Spencer</cp:lastModifiedBy>
  <cp:revision>21</cp:revision>
  <cp:lastPrinted>2018-11-02T20:57:08Z</cp:lastPrinted>
  <dcterms:created xsi:type="dcterms:W3CDTF">2018-03-19T17:38:41Z</dcterms:created>
  <dcterms:modified xsi:type="dcterms:W3CDTF">2023-08-30T21:21:12Z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0x0101009204A49901785041AF741C157FF60EBA</vt:lpwstr>
  </property>
</Properties>
</file>