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4" r:id="rId15"/>
    <p:sldId id="270" r:id="rId16"/>
    <p:sldId id="272" r:id="rId17"/>
    <p:sldId id="273"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8"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8D6"/>
    <a:srgbClr val="F3F3F3"/>
    <a:srgbClr val="FBFBFB"/>
    <a:srgbClr val="002452"/>
    <a:srgbClr val="488EE1"/>
    <a:srgbClr val="91BCE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96"/>
    <p:restoredTop sz="94424"/>
  </p:normalViewPr>
  <p:slideViewPr>
    <p:cSldViewPr snapToGrid="0" snapToObjects="1">
      <p:cViewPr varScale="1">
        <p:scale>
          <a:sx n="82" d="100"/>
          <a:sy n="82" d="100"/>
        </p:scale>
        <p:origin x="108" y="522"/>
      </p:cViewPr>
      <p:guideLst>
        <p:guide orient="horz" pos="2208"/>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870F32-8D98-544B-A9DA-C21B6995AE9B}" type="datetimeFigureOut">
              <a:rPr lang="en-US" smtClean="0"/>
              <a:t>8/29/2017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F2E811-B5B5-E442-8269-D792AA8A432D}" type="slidenum">
              <a:rPr lang="en-US" smtClean="0"/>
              <a:t>‹#›</a:t>
            </a:fld>
            <a:endParaRPr lang="en-US"/>
          </a:p>
        </p:txBody>
      </p:sp>
    </p:spTree>
    <p:extLst>
      <p:ext uri="{BB962C8B-B14F-4D97-AF65-F5344CB8AC3E}">
        <p14:creationId xmlns:p14="http://schemas.microsoft.com/office/powerpoint/2010/main" val="5116796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F2E811-B5B5-E442-8269-D792AA8A432D}" type="slidenum">
              <a:rPr lang="en-US" smtClean="0"/>
              <a:t>12</a:t>
            </a:fld>
            <a:endParaRPr lang="en-US"/>
          </a:p>
        </p:txBody>
      </p:sp>
    </p:spTree>
    <p:extLst>
      <p:ext uri="{BB962C8B-B14F-4D97-AF65-F5344CB8AC3E}">
        <p14:creationId xmlns:p14="http://schemas.microsoft.com/office/powerpoint/2010/main" val="1713738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3" name="Rectangle 22"/>
          <p:cNvSpPr/>
          <p:nvPr userDrawn="1"/>
        </p:nvSpPr>
        <p:spPr>
          <a:xfrm>
            <a:off x="0" y="0"/>
            <a:ext cx="12252960" cy="6858000"/>
          </a:xfrm>
          <a:prstGeom prst="rect">
            <a:avLst/>
          </a:prstGeom>
          <a:solidFill>
            <a:srgbClr val="002452"/>
          </a:solidFill>
          <a:ln>
            <a:solidFill>
              <a:srgbClr val="0024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Connector 29"/>
          <p:cNvCxnSpPr/>
          <p:nvPr userDrawn="1"/>
        </p:nvCxnSpPr>
        <p:spPr>
          <a:xfrm>
            <a:off x="7513777" y="2535220"/>
            <a:ext cx="48006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a:xfrm>
            <a:off x="7564579" y="2636820"/>
            <a:ext cx="48006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a:xfrm>
            <a:off x="7564579" y="2755353"/>
            <a:ext cx="48006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a:xfrm>
            <a:off x="7564579" y="2873938"/>
            <a:ext cx="48006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a:xfrm>
            <a:off x="7632309" y="2992414"/>
            <a:ext cx="48006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a:xfrm>
            <a:off x="7666177" y="3110952"/>
            <a:ext cx="48006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a:xfrm>
            <a:off x="7666177" y="3229483"/>
            <a:ext cx="48006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a:xfrm>
            <a:off x="7666177" y="3348016"/>
            <a:ext cx="48006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a:xfrm>
            <a:off x="7725444" y="3466548"/>
            <a:ext cx="48006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a:xfrm>
            <a:off x="7725444" y="3585078"/>
            <a:ext cx="48006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a:xfrm>
            <a:off x="7707121" y="3706826"/>
            <a:ext cx="48006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a:xfrm>
            <a:off x="7707121" y="3825411"/>
            <a:ext cx="48006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a:xfrm>
            <a:off x="7774851" y="3943887"/>
            <a:ext cx="48006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a:xfrm>
            <a:off x="7808719" y="4062425"/>
            <a:ext cx="48006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a:xfrm>
            <a:off x="7808719" y="4180956"/>
            <a:ext cx="48006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a:xfrm>
            <a:off x="7808719" y="4299489"/>
            <a:ext cx="48006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a:xfrm>
            <a:off x="7867986" y="4418021"/>
            <a:ext cx="48006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a:xfrm>
            <a:off x="-638847" y="4779833"/>
            <a:ext cx="48006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a:xfrm>
            <a:off x="-638847" y="4898418"/>
            <a:ext cx="48006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a:xfrm>
            <a:off x="-571117" y="5016894"/>
            <a:ext cx="48006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a:xfrm>
            <a:off x="-537249" y="5135432"/>
            <a:ext cx="48006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a:xfrm>
            <a:off x="-537249" y="5253963"/>
            <a:ext cx="48006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a:xfrm>
            <a:off x="-537249" y="5372496"/>
            <a:ext cx="48006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a:xfrm>
            <a:off x="-477982" y="5491028"/>
            <a:ext cx="48006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userDrawn="1"/>
        </p:nvCxnSpPr>
        <p:spPr>
          <a:xfrm>
            <a:off x="-477982" y="5609558"/>
            <a:ext cx="48006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userDrawn="1"/>
        </p:nvCxnSpPr>
        <p:spPr>
          <a:xfrm>
            <a:off x="-483355" y="5724012"/>
            <a:ext cx="48006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userDrawn="1"/>
        </p:nvCxnSpPr>
        <p:spPr>
          <a:xfrm>
            <a:off x="-483355" y="5842545"/>
            <a:ext cx="48006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userDrawn="1"/>
        </p:nvCxnSpPr>
        <p:spPr>
          <a:xfrm>
            <a:off x="-424088" y="5961077"/>
            <a:ext cx="48006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a:off x="-424088" y="6079607"/>
            <a:ext cx="48006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a:xfrm>
            <a:off x="7493004" y="2230420"/>
            <a:ext cx="48006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a:xfrm>
            <a:off x="7513777" y="2425153"/>
            <a:ext cx="48006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a:xfrm>
            <a:off x="7493004" y="2323553"/>
            <a:ext cx="48006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2" name="Parallelogram 61"/>
          <p:cNvSpPr/>
          <p:nvPr userDrawn="1"/>
        </p:nvSpPr>
        <p:spPr>
          <a:xfrm flipH="1">
            <a:off x="-490206" y="2225536"/>
            <a:ext cx="8686800" cy="2286000"/>
          </a:xfrm>
          <a:prstGeom prst="parallelogram">
            <a:avLst/>
          </a:prstGeom>
          <a:solidFill>
            <a:srgbClr val="002452"/>
          </a:solidFill>
          <a:ln>
            <a:solidFill>
              <a:srgbClr val="0024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Parallelogram 23"/>
          <p:cNvSpPr/>
          <p:nvPr userDrawn="1"/>
        </p:nvSpPr>
        <p:spPr>
          <a:xfrm flipH="1">
            <a:off x="-637306" y="2230420"/>
            <a:ext cx="8686800" cy="2286000"/>
          </a:xfrm>
          <a:prstGeom prst="parallelogram">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1540403" y="2901890"/>
            <a:ext cx="6024176" cy="943061"/>
          </a:xfrm>
        </p:spPr>
        <p:txBody>
          <a:bodyPr anchor="b"/>
          <a:lstStyle>
            <a:lvl1pPr algn="l">
              <a:defRPr sz="6000">
                <a:solidFill>
                  <a:srgbClr val="002452"/>
                </a:solidFill>
              </a:defRPr>
            </a:lvl1pPr>
          </a:lstStyle>
          <a:p>
            <a:r>
              <a:rPr lang="en-US" dirty="0" smtClean="0"/>
              <a:t>Resume Workshop</a:t>
            </a:r>
            <a:endParaRPr lang="en-US" dirty="0"/>
          </a:p>
        </p:txBody>
      </p:sp>
      <p:sp>
        <p:nvSpPr>
          <p:cNvPr id="61" name="Parallelogram 60"/>
          <p:cNvSpPr/>
          <p:nvPr userDrawn="1"/>
        </p:nvSpPr>
        <p:spPr>
          <a:xfrm flipH="1">
            <a:off x="3824307" y="4711152"/>
            <a:ext cx="8686800" cy="1371600"/>
          </a:xfrm>
          <a:prstGeom prst="parallelogram">
            <a:avLst/>
          </a:prstGeom>
          <a:solidFill>
            <a:srgbClr val="002452"/>
          </a:solidFill>
          <a:ln>
            <a:solidFill>
              <a:srgbClr val="0024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arallelogram 24"/>
          <p:cNvSpPr/>
          <p:nvPr userDrawn="1"/>
        </p:nvSpPr>
        <p:spPr>
          <a:xfrm flipH="1">
            <a:off x="3981786" y="4708007"/>
            <a:ext cx="8686800" cy="1371600"/>
          </a:xfrm>
          <a:prstGeom prst="parallelogram">
            <a:avLst/>
          </a:prstGeom>
          <a:solidFill>
            <a:srgbClr val="0068D6"/>
          </a:solidFill>
          <a:ln>
            <a:solidFill>
              <a:srgbClr val="0068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hasCustomPrompt="1"/>
          </p:nvPr>
        </p:nvSpPr>
        <p:spPr>
          <a:xfrm>
            <a:off x="4322618" y="4687876"/>
            <a:ext cx="9144000" cy="1366716"/>
          </a:xfrm>
        </p:spPr>
        <p:txBody>
          <a:bodyPr/>
          <a:lstStyle>
            <a:lvl1pPr marL="0" indent="0" algn="l">
              <a:buNone/>
              <a:defRPr sz="24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The Pennsylvania State University</a:t>
            </a:r>
          </a:p>
          <a:p>
            <a:r>
              <a:rPr lang="en-US" dirty="0" smtClean="0"/>
              <a:t>Actuarial Science Club</a:t>
            </a:r>
          </a:p>
          <a:p>
            <a:r>
              <a:rPr lang="en-US" dirty="0" smtClean="0"/>
              <a:t>August 2017</a:t>
            </a:r>
          </a:p>
        </p:txBody>
      </p:sp>
      <p:pic>
        <p:nvPicPr>
          <p:cNvPr id="7" name="Picture 6"/>
          <p:cNvPicPr>
            <a:picLocks noChangeAspect="1"/>
          </p:cNvPicPr>
          <p:nvPr userDrawn="1"/>
        </p:nvPicPr>
        <p:blipFill rotWithShape="1">
          <a:blip r:embed="rId2"/>
          <a:srcRect r="72902" b="2511"/>
          <a:stretch/>
        </p:blipFill>
        <p:spPr>
          <a:xfrm>
            <a:off x="10209019" y="353263"/>
            <a:ext cx="1415911" cy="1455406"/>
          </a:xfrm>
          <a:prstGeom prst="rect">
            <a:avLst/>
          </a:prstGeom>
        </p:spPr>
      </p:pic>
      <p:sp>
        <p:nvSpPr>
          <p:cNvPr id="63" name="Rectangle 62"/>
          <p:cNvSpPr/>
          <p:nvPr userDrawn="1"/>
        </p:nvSpPr>
        <p:spPr>
          <a:xfrm>
            <a:off x="-718218" y="0"/>
            <a:ext cx="715325" cy="6858000"/>
          </a:xfrm>
          <a:prstGeom prst="rect">
            <a:avLst/>
          </a:prstGeom>
          <a:solidFill>
            <a:srgbClr val="F3F3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userDrawn="1"/>
        </p:nvSpPr>
        <p:spPr>
          <a:xfrm>
            <a:off x="12277614" y="0"/>
            <a:ext cx="1189004" cy="6858000"/>
          </a:xfrm>
          <a:prstGeom prst="rect">
            <a:avLst/>
          </a:prstGeom>
          <a:solidFill>
            <a:srgbClr val="F3F3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9974765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498945-7855-3B41-B7F0-012A36626EB4}" type="datetimeFigureOut">
              <a:rPr lang="en-US" smtClean="0"/>
              <a:t>8/29/2017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0517F5-EBB3-4446-86EA-E7B43FBB0038}" type="slidenum">
              <a:rPr lang="en-US" smtClean="0"/>
              <a:t>‹#›</a:t>
            </a:fld>
            <a:endParaRPr lang="en-US"/>
          </a:p>
        </p:txBody>
      </p:sp>
    </p:spTree>
    <p:extLst>
      <p:ext uri="{BB962C8B-B14F-4D97-AF65-F5344CB8AC3E}">
        <p14:creationId xmlns:p14="http://schemas.microsoft.com/office/powerpoint/2010/main" val="9972436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498945-7855-3B41-B7F0-012A36626EB4}" type="datetimeFigureOut">
              <a:rPr lang="en-US" smtClean="0"/>
              <a:t>8/29/2017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0517F5-EBB3-4446-86EA-E7B43FBB0038}" type="slidenum">
              <a:rPr lang="en-US" smtClean="0"/>
              <a:t>‹#›</a:t>
            </a:fld>
            <a:endParaRPr lang="en-US"/>
          </a:p>
        </p:txBody>
      </p:sp>
    </p:spTree>
    <p:extLst>
      <p:ext uri="{BB962C8B-B14F-4D97-AF65-F5344CB8AC3E}">
        <p14:creationId xmlns:p14="http://schemas.microsoft.com/office/powerpoint/2010/main" val="17108880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49383" y="171156"/>
            <a:ext cx="11704320" cy="757100"/>
          </a:xfrm>
        </p:spPr>
        <p:txBody>
          <a:bodyPr>
            <a:normAutofit/>
          </a:bodyPr>
          <a:lstStyle>
            <a:lvl1pPr>
              <a:defRPr sz="4000"/>
            </a:lvl1pPr>
          </a:lstStyle>
          <a:p>
            <a:r>
              <a:rPr lang="en-US" dirty="0" smtClean="0"/>
              <a:t>Click to edit Master title style</a:t>
            </a:r>
            <a:endParaRPr lang="en-US" dirty="0"/>
          </a:p>
        </p:txBody>
      </p:sp>
      <p:sp>
        <p:nvSpPr>
          <p:cNvPr id="3" name="Content Placeholder 2"/>
          <p:cNvSpPr>
            <a:spLocks noGrp="1"/>
          </p:cNvSpPr>
          <p:nvPr>
            <p:ph idx="1"/>
          </p:nvPr>
        </p:nvSpPr>
        <p:spPr>
          <a:xfrm>
            <a:off x="249383" y="1122219"/>
            <a:ext cx="11704320" cy="508245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p:nvPr userDrawn="1"/>
        </p:nvSpPr>
        <p:spPr>
          <a:xfrm>
            <a:off x="249383" y="928256"/>
            <a:ext cx="11704320" cy="45719"/>
          </a:xfrm>
          <a:prstGeom prst="rect">
            <a:avLst/>
          </a:prstGeom>
          <a:solidFill>
            <a:srgbClr val="002452"/>
          </a:solidFill>
          <a:ln>
            <a:solidFill>
              <a:srgbClr val="0024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2"/>
          <a:srcRect r="72000"/>
          <a:stretch/>
        </p:blipFill>
        <p:spPr>
          <a:xfrm>
            <a:off x="11029988" y="5670321"/>
            <a:ext cx="1075335" cy="1097280"/>
          </a:xfrm>
          <a:prstGeom prst="rect">
            <a:avLst/>
          </a:prstGeom>
        </p:spPr>
      </p:pic>
    </p:spTree>
    <p:extLst>
      <p:ext uri="{BB962C8B-B14F-4D97-AF65-F5344CB8AC3E}">
        <p14:creationId xmlns:p14="http://schemas.microsoft.com/office/powerpoint/2010/main" val="846800264"/>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8498945-7855-3B41-B7F0-012A36626EB4}" type="datetimeFigureOut">
              <a:rPr lang="en-US" smtClean="0"/>
              <a:t>8/29/2017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0517F5-EBB3-4446-86EA-E7B43FBB0038}" type="slidenum">
              <a:rPr lang="en-US" smtClean="0"/>
              <a:t>‹#›</a:t>
            </a:fld>
            <a:endParaRPr lang="en-US"/>
          </a:p>
        </p:txBody>
      </p:sp>
    </p:spTree>
    <p:extLst>
      <p:ext uri="{BB962C8B-B14F-4D97-AF65-F5344CB8AC3E}">
        <p14:creationId xmlns:p14="http://schemas.microsoft.com/office/powerpoint/2010/main" val="79790837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8498945-7855-3B41-B7F0-012A36626EB4}" type="datetimeFigureOut">
              <a:rPr lang="en-US" smtClean="0"/>
              <a:t>8/29/2017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0517F5-EBB3-4446-86EA-E7B43FBB0038}" type="slidenum">
              <a:rPr lang="en-US" smtClean="0"/>
              <a:t>‹#›</a:t>
            </a:fld>
            <a:endParaRPr lang="en-US"/>
          </a:p>
        </p:txBody>
      </p:sp>
    </p:spTree>
    <p:extLst>
      <p:ext uri="{BB962C8B-B14F-4D97-AF65-F5344CB8AC3E}">
        <p14:creationId xmlns:p14="http://schemas.microsoft.com/office/powerpoint/2010/main" val="15582339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8498945-7855-3B41-B7F0-012A36626EB4}" type="datetimeFigureOut">
              <a:rPr lang="en-US" smtClean="0"/>
              <a:t>8/29/2017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F0517F5-EBB3-4446-86EA-E7B43FBB0038}" type="slidenum">
              <a:rPr lang="en-US" smtClean="0"/>
              <a:t>‹#›</a:t>
            </a:fld>
            <a:endParaRPr lang="en-US"/>
          </a:p>
        </p:txBody>
      </p:sp>
    </p:spTree>
    <p:extLst>
      <p:ext uri="{BB962C8B-B14F-4D97-AF65-F5344CB8AC3E}">
        <p14:creationId xmlns:p14="http://schemas.microsoft.com/office/powerpoint/2010/main" val="6755107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p:cNvSpPr>
            <a:spLocks noGrp="1"/>
          </p:cNvSpPr>
          <p:nvPr>
            <p:ph type="title"/>
          </p:nvPr>
        </p:nvSpPr>
        <p:spPr>
          <a:xfrm>
            <a:off x="249383" y="171156"/>
            <a:ext cx="11704320" cy="757100"/>
          </a:xfrm>
        </p:spPr>
        <p:txBody>
          <a:bodyPr>
            <a:normAutofit/>
          </a:bodyPr>
          <a:lstStyle>
            <a:lvl1pPr>
              <a:defRPr sz="4000" b="1"/>
            </a:lvl1pPr>
          </a:lstStyle>
          <a:p>
            <a:r>
              <a:rPr lang="en-US" dirty="0" smtClean="0"/>
              <a:t>Click to edit Master title style</a:t>
            </a:r>
            <a:endParaRPr lang="en-US" dirty="0"/>
          </a:p>
        </p:txBody>
      </p:sp>
      <p:sp>
        <p:nvSpPr>
          <p:cNvPr id="8" name="Rectangle 7"/>
          <p:cNvSpPr/>
          <p:nvPr userDrawn="1"/>
        </p:nvSpPr>
        <p:spPr>
          <a:xfrm>
            <a:off x="249383" y="928256"/>
            <a:ext cx="11704320" cy="45719"/>
          </a:xfrm>
          <a:prstGeom prst="rect">
            <a:avLst/>
          </a:prstGeom>
          <a:solidFill>
            <a:srgbClr val="002452"/>
          </a:solidFill>
          <a:ln>
            <a:solidFill>
              <a:srgbClr val="0024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rotWithShape="1">
          <a:blip r:embed="rId2"/>
          <a:srcRect r="72000"/>
          <a:stretch/>
        </p:blipFill>
        <p:spPr>
          <a:xfrm>
            <a:off x="11029988" y="5670321"/>
            <a:ext cx="1075335" cy="1097280"/>
          </a:xfrm>
          <a:prstGeom prst="rect">
            <a:avLst/>
          </a:prstGeom>
        </p:spPr>
      </p:pic>
    </p:spTree>
    <p:extLst>
      <p:ext uri="{BB962C8B-B14F-4D97-AF65-F5344CB8AC3E}">
        <p14:creationId xmlns:p14="http://schemas.microsoft.com/office/powerpoint/2010/main" val="171028106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498945-7855-3B41-B7F0-012A36626EB4}" type="datetimeFigureOut">
              <a:rPr lang="en-US" smtClean="0"/>
              <a:t>8/29/2017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F0517F5-EBB3-4446-86EA-E7B43FBB0038}" type="slidenum">
              <a:rPr lang="en-US" smtClean="0"/>
              <a:t>‹#›</a:t>
            </a:fld>
            <a:endParaRPr lang="en-US"/>
          </a:p>
        </p:txBody>
      </p:sp>
    </p:spTree>
    <p:extLst>
      <p:ext uri="{BB962C8B-B14F-4D97-AF65-F5344CB8AC3E}">
        <p14:creationId xmlns:p14="http://schemas.microsoft.com/office/powerpoint/2010/main" val="6252947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498945-7855-3B41-B7F0-012A36626EB4}" type="datetimeFigureOut">
              <a:rPr lang="en-US" smtClean="0"/>
              <a:t>8/29/2017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0517F5-EBB3-4446-86EA-E7B43FBB0038}" type="slidenum">
              <a:rPr lang="en-US" smtClean="0"/>
              <a:t>‹#›</a:t>
            </a:fld>
            <a:endParaRPr lang="en-US"/>
          </a:p>
        </p:txBody>
      </p:sp>
    </p:spTree>
    <p:extLst>
      <p:ext uri="{BB962C8B-B14F-4D97-AF65-F5344CB8AC3E}">
        <p14:creationId xmlns:p14="http://schemas.microsoft.com/office/powerpoint/2010/main" val="16918994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498945-7855-3B41-B7F0-012A36626EB4}" type="datetimeFigureOut">
              <a:rPr lang="en-US" smtClean="0"/>
              <a:t>8/29/2017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0517F5-EBB3-4446-86EA-E7B43FBB0038}" type="slidenum">
              <a:rPr lang="en-US" smtClean="0"/>
              <a:t>‹#›</a:t>
            </a:fld>
            <a:endParaRPr lang="en-US"/>
          </a:p>
        </p:txBody>
      </p:sp>
    </p:spTree>
    <p:extLst>
      <p:ext uri="{BB962C8B-B14F-4D97-AF65-F5344CB8AC3E}">
        <p14:creationId xmlns:p14="http://schemas.microsoft.com/office/powerpoint/2010/main" val="9238593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498945-7855-3B41-B7F0-012A36626EB4}" type="datetimeFigureOut">
              <a:rPr lang="en-US" smtClean="0"/>
              <a:t>8/29/2017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0517F5-EBB3-4446-86EA-E7B43FBB0038}" type="slidenum">
              <a:rPr lang="en-US" smtClean="0"/>
              <a:t>‹#›</a:t>
            </a:fld>
            <a:endParaRPr lang="en-US"/>
          </a:p>
        </p:txBody>
      </p:sp>
    </p:spTree>
    <p:extLst>
      <p:ext uri="{BB962C8B-B14F-4D97-AF65-F5344CB8AC3E}">
        <p14:creationId xmlns:p14="http://schemas.microsoft.com/office/powerpoint/2010/main" val="12328150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hyperlink" Target="https://www.bc.edu/content/dam/files/offices/careers/pdf/actionverbsforweb_03.pdf" TargetMode="Externa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www.psuactsci.com/career-tips.html" TargetMode="External"/><Relationship Id="rId2" Type="http://schemas.openxmlformats.org/officeDocument/2006/relationships/hyperlink" Target="http://www.sa.psu.edu/career/assist.shtml" TargetMode="Externa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hyperlink" Target="http://www.events.psu.edu/cgi-bin/cal/webevent.cgi?cmd=opencal&amp;cal=cal13" TargetMode="External"/><Relationship Id="rId2" Type="http://schemas.openxmlformats.org/officeDocument/2006/relationships/hyperlink" Target="http://www.sa.psu.edu/career/assist.shtml" TargetMode="Externa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Resume Workshop</a:t>
            </a:r>
            <a:endParaRPr lang="en-US" b="1" dirty="0"/>
          </a:p>
        </p:txBody>
      </p:sp>
      <p:sp>
        <p:nvSpPr>
          <p:cNvPr id="3" name="Subtitle 2"/>
          <p:cNvSpPr>
            <a:spLocks noGrp="1"/>
          </p:cNvSpPr>
          <p:nvPr>
            <p:ph type="subTitle" idx="1"/>
          </p:nvPr>
        </p:nvSpPr>
        <p:spPr/>
        <p:txBody>
          <a:bodyPr/>
          <a:lstStyle/>
          <a:p>
            <a:r>
              <a:rPr lang="en-US" dirty="0" smtClean="0"/>
              <a:t>The Pennsylvania State University</a:t>
            </a:r>
          </a:p>
          <a:p>
            <a:r>
              <a:rPr lang="en-US" dirty="0" smtClean="0"/>
              <a:t>Actuarial Science Club</a:t>
            </a:r>
          </a:p>
          <a:p>
            <a:r>
              <a:rPr lang="en-US" dirty="0" smtClean="0"/>
              <a:t>August 2017</a:t>
            </a:r>
            <a:endParaRPr lang="en-US" dirty="0"/>
          </a:p>
        </p:txBody>
      </p:sp>
    </p:spTree>
    <p:extLst>
      <p:ext uri="{BB962C8B-B14F-4D97-AF65-F5344CB8AC3E}">
        <p14:creationId xmlns:p14="http://schemas.microsoft.com/office/powerpoint/2010/main" val="893725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IV. Relevant Work Experience</a:t>
            </a:r>
            <a:endParaRPr lang="en-US" dirty="0"/>
          </a:p>
        </p:txBody>
      </p:sp>
      <p:sp>
        <p:nvSpPr>
          <p:cNvPr id="3" name="Rectangle 2"/>
          <p:cNvSpPr/>
          <p:nvPr/>
        </p:nvSpPr>
        <p:spPr>
          <a:xfrm>
            <a:off x="243840" y="1085368"/>
            <a:ext cx="11704320" cy="457200"/>
          </a:xfrm>
          <a:prstGeom prst="rect">
            <a:avLst/>
          </a:prstGeom>
          <a:solidFill>
            <a:srgbClr val="91BCED"/>
          </a:solidFill>
          <a:ln>
            <a:solidFill>
              <a:srgbClr val="91BC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bg1"/>
                </a:solidFill>
              </a:rPr>
              <a:t>Internships, Co-ops, Research, Jobs, Leadership Programs, Competitions</a:t>
            </a:r>
            <a:endParaRPr lang="en-US" sz="2400" b="1" dirty="0">
              <a:solidFill>
                <a:schemeClr val="bg1"/>
              </a:solidFill>
            </a:endParaRPr>
          </a:p>
        </p:txBody>
      </p:sp>
      <p:sp>
        <p:nvSpPr>
          <p:cNvPr id="4" name="Rectangle 3"/>
          <p:cNvSpPr/>
          <p:nvPr/>
        </p:nvSpPr>
        <p:spPr>
          <a:xfrm>
            <a:off x="426720" y="1690682"/>
            <a:ext cx="11338560" cy="1005840"/>
          </a:xfrm>
          <a:prstGeom prst="rect">
            <a:avLst/>
          </a:prstGeom>
          <a:solidFill>
            <a:schemeClr val="bg1"/>
          </a:solidFill>
          <a:ln w="38100">
            <a:solidFill>
              <a:srgbClr val="91BCED"/>
            </a:solidFill>
          </a:ln>
        </p:spPr>
        <p:style>
          <a:lnRef idx="2">
            <a:schemeClr val="accent1">
              <a:shade val="50000"/>
            </a:schemeClr>
          </a:lnRef>
          <a:fillRef idx="1">
            <a:schemeClr val="accent1"/>
          </a:fillRef>
          <a:effectRef idx="0">
            <a:schemeClr val="accent1"/>
          </a:effectRef>
          <a:fontRef idx="minor">
            <a:schemeClr val="lt1"/>
          </a:fontRef>
        </p:style>
        <p:txBody>
          <a:bodyPr lIns="45720" rIns="0" rtlCol="0" anchor="ctr"/>
          <a:lstStyle/>
          <a:p>
            <a:pPr marL="342900" indent="-342900">
              <a:buFont typeface="Arial" charset="0"/>
              <a:buChar char="•"/>
            </a:pPr>
            <a:r>
              <a:rPr lang="en-US" sz="2000" dirty="0" smtClean="0">
                <a:solidFill>
                  <a:schemeClr val="tx1"/>
                </a:solidFill>
              </a:rPr>
              <a:t>Key Word: </a:t>
            </a:r>
            <a:r>
              <a:rPr lang="en-US" sz="2000" b="1" i="1" dirty="0" smtClean="0">
                <a:solidFill>
                  <a:schemeClr val="tx1"/>
                </a:solidFill>
              </a:rPr>
              <a:t>Relevant</a:t>
            </a:r>
          </a:p>
          <a:p>
            <a:pPr marL="342900" indent="-342900">
              <a:buFont typeface="Arial" charset="0"/>
              <a:buChar char="•"/>
            </a:pPr>
            <a:r>
              <a:rPr lang="en-US" sz="2000" dirty="0" smtClean="0">
                <a:solidFill>
                  <a:schemeClr val="tx1"/>
                </a:solidFill>
              </a:rPr>
              <a:t>Don’t use bullet points to just list what you did, focus on communicating </a:t>
            </a:r>
            <a:r>
              <a:rPr lang="en-US" sz="2000" b="1" i="1" dirty="0" smtClean="0">
                <a:solidFill>
                  <a:schemeClr val="tx1"/>
                </a:solidFill>
              </a:rPr>
              <a:t>value to the employer</a:t>
            </a:r>
          </a:p>
          <a:p>
            <a:pPr marL="342900" indent="-342900">
              <a:buFont typeface="Arial" charset="0"/>
              <a:buChar char="•"/>
            </a:pPr>
            <a:r>
              <a:rPr lang="en-US" sz="2000" dirty="0" smtClean="0">
                <a:solidFill>
                  <a:schemeClr val="tx1"/>
                </a:solidFill>
              </a:rPr>
              <a:t>Put </a:t>
            </a:r>
            <a:r>
              <a:rPr lang="en-US" sz="2000" b="1" i="1" dirty="0" smtClean="0">
                <a:solidFill>
                  <a:schemeClr val="tx1"/>
                </a:solidFill>
              </a:rPr>
              <a:t>impact at beginning</a:t>
            </a:r>
            <a:r>
              <a:rPr lang="en-US" sz="2000" dirty="0" smtClean="0">
                <a:solidFill>
                  <a:schemeClr val="tx1"/>
                </a:solidFill>
              </a:rPr>
              <a:t> of sentence then the “how” – use </a:t>
            </a:r>
            <a:r>
              <a:rPr lang="en-US" sz="2000" b="1" i="1" dirty="0" smtClean="0">
                <a:solidFill>
                  <a:schemeClr val="tx1"/>
                </a:solidFill>
              </a:rPr>
              <a:t>strong, action verbs</a:t>
            </a:r>
            <a:endParaRPr lang="en-US" sz="2000" b="1" i="1" dirty="0">
              <a:solidFill>
                <a:schemeClr val="tx1"/>
              </a:solidFill>
            </a:endParaRPr>
          </a:p>
        </p:txBody>
      </p:sp>
      <p:sp>
        <p:nvSpPr>
          <p:cNvPr id="6" name="Rectangle 5"/>
          <p:cNvSpPr/>
          <p:nvPr/>
        </p:nvSpPr>
        <p:spPr>
          <a:xfrm>
            <a:off x="249383" y="6372225"/>
            <a:ext cx="1737360" cy="365760"/>
          </a:xfrm>
          <a:prstGeom prst="rect">
            <a:avLst/>
          </a:prstGeom>
          <a:solidFill>
            <a:schemeClr val="bg1"/>
          </a:solidFill>
          <a:ln w="28575">
            <a:solidFill>
              <a:srgbClr val="0024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2452"/>
                </a:solidFill>
              </a:rPr>
              <a:t>Purpose</a:t>
            </a:r>
            <a:endParaRPr lang="en-US" b="1" dirty="0">
              <a:solidFill>
                <a:srgbClr val="002452"/>
              </a:solidFill>
            </a:endParaRPr>
          </a:p>
        </p:txBody>
      </p:sp>
      <p:sp>
        <p:nvSpPr>
          <p:cNvPr id="7" name="Rectangle 6"/>
          <p:cNvSpPr/>
          <p:nvPr/>
        </p:nvSpPr>
        <p:spPr>
          <a:xfrm>
            <a:off x="2063906" y="6372225"/>
            <a:ext cx="1737360" cy="365760"/>
          </a:xfrm>
          <a:prstGeom prst="rect">
            <a:avLst/>
          </a:prstGeom>
          <a:solidFill>
            <a:schemeClr val="bg1"/>
          </a:solidFill>
          <a:ln w="28575">
            <a:solidFill>
              <a:srgbClr val="0024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2452"/>
                </a:solidFill>
              </a:rPr>
              <a:t>Structure</a:t>
            </a:r>
            <a:endParaRPr lang="en-US" b="1" dirty="0">
              <a:solidFill>
                <a:srgbClr val="002452"/>
              </a:solidFill>
            </a:endParaRPr>
          </a:p>
        </p:txBody>
      </p:sp>
      <p:sp>
        <p:nvSpPr>
          <p:cNvPr id="8" name="Rectangle 7"/>
          <p:cNvSpPr/>
          <p:nvPr/>
        </p:nvSpPr>
        <p:spPr>
          <a:xfrm>
            <a:off x="3878429" y="6372225"/>
            <a:ext cx="1737360" cy="365760"/>
          </a:xfrm>
          <a:prstGeom prst="rect">
            <a:avLst/>
          </a:prstGeom>
          <a:solidFill>
            <a:srgbClr val="002452"/>
          </a:solidFill>
          <a:ln w="28575">
            <a:solidFill>
              <a:srgbClr val="0024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Example</a:t>
            </a:r>
          </a:p>
        </p:txBody>
      </p:sp>
      <p:sp>
        <p:nvSpPr>
          <p:cNvPr id="9" name="Rectangle 8"/>
          <p:cNvSpPr/>
          <p:nvPr/>
        </p:nvSpPr>
        <p:spPr>
          <a:xfrm>
            <a:off x="5692952" y="6372225"/>
            <a:ext cx="1737360" cy="365760"/>
          </a:xfrm>
          <a:prstGeom prst="rect">
            <a:avLst/>
          </a:prstGeom>
          <a:solidFill>
            <a:schemeClr val="bg1"/>
          </a:solidFill>
          <a:ln w="28575">
            <a:solidFill>
              <a:srgbClr val="0024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2452"/>
                </a:solidFill>
              </a:rPr>
              <a:t>Tips</a:t>
            </a:r>
            <a:endParaRPr lang="en-US" b="1" dirty="0">
              <a:solidFill>
                <a:srgbClr val="002452"/>
              </a:solidFill>
            </a:endParaRPr>
          </a:p>
        </p:txBody>
      </p:sp>
      <p:pic>
        <p:nvPicPr>
          <p:cNvPr id="10" name="Picture 9"/>
          <p:cNvPicPr>
            <a:picLocks noChangeAspect="1"/>
          </p:cNvPicPr>
          <p:nvPr/>
        </p:nvPicPr>
        <p:blipFill rotWithShape="1">
          <a:blip r:embed="rId2">
            <a:extLst>
              <a:ext uri="{28A0092B-C50C-407E-A947-70E740481C1C}">
                <a14:useLocalDpi xmlns:a14="http://schemas.microsoft.com/office/drawing/2010/main" val="0"/>
              </a:ext>
            </a:extLst>
          </a:blip>
          <a:srcRect t="22163" b="52921"/>
          <a:stretch/>
        </p:blipFill>
        <p:spPr>
          <a:xfrm>
            <a:off x="426720" y="2844636"/>
            <a:ext cx="10515600" cy="3390682"/>
          </a:xfrm>
          <a:prstGeom prst="rect">
            <a:avLst/>
          </a:prstGeom>
        </p:spPr>
      </p:pic>
    </p:spTree>
    <p:extLst>
      <p:ext uri="{BB962C8B-B14F-4D97-AF65-F5344CB8AC3E}">
        <p14:creationId xmlns:p14="http://schemas.microsoft.com/office/powerpoint/2010/main" val="1566987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 Leadership &amp; Activities</a:t>
            </a:r>
            <a:endParaRPr lang="en-US" dirty="0"/>
          </a:p>
        </p:txBody>
      </p:sp>
      <p:sp>
        <p:nvSpPr>
          <p:cNvPr id="3" name="Rectangle 2"/>
          <p:cNvSpPr/>
          <p:nvPr/>
        </p:nvSpPr>
        <p:spPr>
          <a:xfrm>
            <a:off x="243840" y="1085368"/>
            <a:ext cx="11704320" cy="457200"/>
          </a:xfrm>
          <a:prstGeom prst="rect">
            <a:avLst/>
          </a:prstGeom>
          <a:solidFill>
            <a:srgbClr val="488EE1"/>
          </a:solidFill>
          <a:ln>
            <a:solidFill>
              <a:srgbClr val="488E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bg1"/>
                </a:solidFill>
              </a:rPr>
              <a:t>Clubs, Service, Sports, Interests</a:t>
            </a:r>
            <a:endParaRPr lang="en-US" sz="2400" b="1" dirty="0">
              <a:solidFill>
                <a:schemeClr val="bg1"/>
              </a:solidFill>
            </a:endParaRPr>
          </a:p>
        </p:txBody>
      </p:sp>
      <p:sp>
        <p:nvSpPr>
          <p:cNvPr id="4" name="Rectangle 3"/>
          <p:cNvSpPr/>
          <p:nvPr/>
        </p:nvSpPr>
        <p:spPr>
          <a:xfrm>
            <a:off x="426720" y="1690682"/>
            <a:ext cx="11338560" cy="1097280"/>
          </a:xfrm>
          <a:prstGeom prst="rect">
            <a:avLst/>
          </a:prstGeom>
          <a:solidFill>
            <a:schemeClr val="bg1"/>
          </a:solidFill>
          <a:ln w="38100">
            <a:solidFill>
              <a:srgbClr val="488EE1"/>
            </a:solidFill>
          </a:ln>
        </p:spPr>
        <p:style>
          <a:lnRef idx="2">
            <a:schemeClr val="accent1">
              <a:shade val="50000"/>
            </a:schemeClr>
          </a:lnRef>
          <a:fillRef idx="1">
            <a:schemeClr val="accent1"/>
          </a:fillRef>
          <a:effectRef idx="0">
            <a:schemeClr val="accent1"/>
          </a:effectRef>
          <a:fontRef idx="minor">
            <a:schemeClr val="lt1"/>
          </a:fontRef>
        </p:style>
        <p:txBody>
          <a:bodyPr lIns="45720" rIns="0" rtlCol="0" anchor="ctr"/>
          <a:lstStyle/>
          <a:p>
            <a:pPr marL="342900" indent="-342900">
              <a:buFont typeface="Arial" charset="0"/>
              <a:buChar char="•"/>
            </a:pPr>
            <a:r>
              <a:rPr lang="en-US" sz="2000" dirty="0" smtClean="0">
                <a:solidFill>
                  <a:schemeClr val="tx1"/>
                </a:solidFill>
              </a:rPr>
              <a:t>Communicate </a:t>
            </a:r>
            <a:r>
              <a:rPr lang="en-US" sz="2000" b="1" i="1" dirty="0" smtClean="0">
                <a:solidFill>
                  <a:schemeClr val="tx1"/>
                </a:solidFill>
              </a:rPr>
              <a:t>value to employer</a:t>
            </a:r>
          </a:p>
          <a:p>
            <a:pPr marL="342900" indent="-342900">
              <a:buFont typeface="Arial" charset="0"/>
              <a:buChar char="•"/>
            </a:pPr>
            <a:r>
              <a:rPr lang="en-US" sz="2000" dirty="0" smtClean="0">
                <a:solidFill>
                  <a:schemeClr val="tx1"/>
                </a:solidFill>
              </a:rPr>
              <a:t>Demonstrates initiative, time management skills, and personality</a:t>
            </a:r>
            <a:endParaRPr lang="en-US" sz="2000" dirty="0">
              <a:solidFill>
                <a:schemeClr val="tx1"/>
              </a:solidFill>
            </a:endParaRPr>
          </a:p>
        </p:txBody>
      </p:sp>
      <p:sp>
        <p:nvSpPr>
          <p:cNvPr id="6" name="Rectangle 5"/>
          <p:cNvSpPr/>
          <p:nvPr/>
        </p:nvSpPr>
        <p:spPr>
          <a:xfrm>
            <a:off x="249383" y="6372225"/>
            <a:ext cx="1737360" cy="365760"/>
          </a:xfrm>
          <a:prstGeom prst="rect">
            <a:avLst/>
          </a:prstGeom>
          <a:solidFill>
            <a:schemeClr val="bg1"/>
          </a:solidFill>
          <a:ln w="28575">
            <a:solidFill>
              <a:srgbClr val="0024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2452"/>
                </a:solidFill>
              </a:rPr>
              <a:t>Purpose</a:t>
            </a:r>
            <a:endParaRPr lang="en-US" b="1" dirty="0">
              <a:solidFill>
                <a:srgbClr val="002452"/>
              </a:solidFill>
            </a:endParaRPr>
          </a:p>
        </p:txBody>
      </p:sp>
      <p:sp>
        <p:nvSpPr>
          <p:cNvPr id="7" name="Rectangle 6"/>
          <p:cNvSpPr/>
          <p:nvPr/>
        </p:nvSpPr>
        <p:spPr>
          <a:xfrm>
            <a:off x="2063906" y="6372225"/>
            <a:ext cx="1737360" cy="365760"/>
          </a:xfrm>
          <a:prstGeom prst="rect">
            <a:avLst/>
          </a:prstGeom>
          <a:solidFill>
            <a:schemeClr val="bg1"/>
          </a:solidFill>
          <a:ln w="28575">
            <a:solidFill>
              <a:srgbClr val="0024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2452"/>
                </a:solidFill>
              </a:rPr>
              <a:t>Structure</a:t>
            </a:r>
            <a:endParaRPr lang="en-US" b="1" dirty="0">
              <a:solidFill>
                <a:srgbClr val="002452"/>
              </a:solidFill>
            </a:endParaRPr>
          </a:p>
        </p:txBody>
      </p:sp>
      <p:sp>
        <p:nvSpPr>
          <p:cNvPr id="8" name="Rectangle 7"/>
          <p:cNvSpPr/>
          <p:nvPr/>
        </p:nvSpPr>
        <p:spPr>
          <a:xfrm>
            <a:off x="3878429" y="6372225"/>
            <a:ext cx="1737360" cy="365760"/>
          </a:xfrm>
          <a:prstGeom prst="rect">
            <a:avLst/>
          </a:prstGeom>
          <a:solidFill>
            <a:srgbClr val="002452"/>
          </a:solidFill>
          <a:ln w="28575">
            <a:solidFill>
              <a:srgbClr val="0024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Example</a:t>
            </a:r>
          </a:p>
        </p:txBody>
      </p:sp>
      <p:sp>
        <p:nvSpPr>
          <p:cNvPr id="9" name="Rectangle 8"/>
          <p:cNvSpPr/>
          <p:nvPr/>
        </p:nvSpPr>
        <p:spPr>
          <a:xfrm>
            <a:off x="5692952" y="6372225"/>
            <a:ext cx="1737360" cy="365760"/>
          </a:xfrm>
          <a:prstGeom prst="rect">
            <a:avLst/>
          </a:prstGeom>
          <a:solidFill>
            <a:schemeClr val="bg1"/>
          </a:solidFill>
          <a:ln w="28575">
            <a:solidFill>
              <a:srgbClr val="0024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2452"/>
                </a:solidFill>
              </a:rPr>
              <a:t>Tips</a:t>
            </a:r>
            <a:endParaRPr lang="en-US" b="1" dirty="0">
              <a:solidFill>
                <a:srgbClr val="002452"/>
              </a:solidFill>
            </a:endParaRPr>
          </a:p>
        </p:txBody>
      </p:sp>
      <p:pic>
        <p:nvPicPr>
          <p:cNvPr id="10" name="Picture 9"/>
          <p:cNvPicPr>
            <a:picLocks noChangeAspect="1"/>
          </p:cNvPicPr>
          <p:nvPr/>
        </p:nvPicPr>
        <p:blipFill rotWithShape="1">
          <a:blip r:embed="rId2">
            <a:extLst>
              <a:ext uri="{28A0092B-C50C-407E-A947-70E740481C1C}">
                <a14:useLocalDpi xmlns:a14="http://schemas.microsoft.com/office/drawing/2010/main" val="0"/>
              </a:ext>
            </a:extLst>
          </a:blip>
          <a:srcRect t="69760" b="6751"/>
          <a:stretch/>
        </p:blipFill>
        <p:spPr>
          <a:xfrm>
            <a:off x="426720" y="2981842"/>
            <a:ext cx="10515600" cy="3196503"/>
          </a:xfrm>
          <a:prstGeom prst="rect">
            <a:avLst/>
          </a:prstGeom>
        </p:spPr>
      </p:pic>
    </p:spTree>
    <p:extLst>
      <p:ext uri="{BB962C8B-B14F-4D97-AF65-F5344CB8AC3E}">
        <p14:creationId xmlns:p14="http://schemas.microsoft.com/office/powerpoint/2010/main" val="8217467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 Skills &amp; Honors</a:t>
            </a:r>
            <a:endParaRPr lang="en-US" dirty="0"/>
          </a:p>
        </p:txBody>
      </p:sp>
      <p:sp>
        <p:nvSpPr>
          <p:cNvPr id="3" name="Rectangle 2"/>
          <p:cNvSpPr/>
          <p:nvPr/>
        </p:nvSpPr>
        <p:spPr>
          <a:xfrm>
            <a:off x="243840" y="1085368"/>
            <a:ext cx="11704320" cy="457200"/>
          </a:xfrm>
          <a:prstGeom prst="rect">
            <a:avLst/>
          </a:prstGeom>
          <a:solidFill>
            <a:srgbClr val="0068D6"/>
          </a:solidFill>
          <a:ln>
            <a:solidFill>
              <a:srgbClr val="0068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bg1"/>
                </a:solidFill>
              </a:rPr>
              <a:t>Programming, Language, Scholarships, Awards</a:t>
            </a:r>
            <a:endParaRPr lang="en-US" sz="2400" b="1" dirty="0">
              <a:solidFill>
                <a:schemeClr val="bg1"/>
              </a:solidFill>
            </a:endParaRPr>
          </a:p>
        </p:txBody>
      </p:sp>
      <p:sp>
        <p:nvSpPr>
          <p:cNvPr id="4" name="Rectangle 3"/>
          <p:cNvSpPr/>
          <p:nvPr/>
        </p:nvSpPr>
        <p:spPr>
          <a:xfrm>
            <a:off x="426720" y="1690682"/>
            <a:ext cx="11338560" cy="1097280"/>
          </a:xfrm>
          <a:prstGeom prst="rect">
            <a:avLst/>
          </a:prstGeom>
          <a:solidFill>
            <a:schemeClr val="bg1"/>
          </a:solidFill>
          <a:ln w="38100">
            <a:solidFill>
              <a:srgbClr val="0068D6"/>
            </a:solidFill>
          </a:ln>
        </p:spPr>
        <p:style>
          <a:lnRef idx="2">
            <a:schemeClr val="accent1">
              <a:shade val="50000"/>
            </a:schemeClr>
          </a:lnRef>
          <a:fillRef idx="1">
            <a:schemeClr val="accent1"/>
          </a:fillRef>
          <a:effectRef idx="0">
            <a:schemeClr val="accent1"/>
          </a:effectRef>
          <a:fontRef idx="minor">
            <a:schemeClr val="lt1"/>
          </a:fontRef>
        </p:style>
        <p:txBody>
          <a:bodyPr lIns="45720" rIns="0" rtlCol="0" anchor="ctr"/>
          <a:lstStyle/>
          <a:p>
            <a:pPr marL="342900" indent="-342900">
              <a:buFont typeface="Arial" charset="0"/>
              <a:buChar char="•"/>
            </a:pPr>
            <a:r>
              <a:rPr lang="en-US" sz="2000" dirty="0" smtClean="0">
                <a:solidFill>
                  <a:schemeClr val="tx1"/>
                </a:solidFill>
              </a:rPr>
              <a:t>Include </a:t>
            </a:r>
            <a:r>
              <a:rPr lang="en-US" sz="2000" b="1" i="1" dirty="0" smtClean="0">
                <a:solidFill>
                  <a:schemeClr val="tx1"/>
                </a:solidFill>
              </a:rPr>
              <a:t>relevant</a:t>
            </a:r>
            <a:r>
              <a:rPr lang="en-US" sz="2000" dirty="0" smtClean="0">
                <a:solidFill>
                  <a:schemeClr val="tx1"/>
                </a:solidFill>
              </a:rPr>
              <a:t> skills – only include if you have a </a:t>
            </a:r>
            <a:r>
              <a:rPr lang="en-US" sz="2000" b="1" i="1" dirty="0" smtClean="0">
                <a:solidFill>
                  <a:schemeClr val="tx1"/>
                </a:solidFill>
              </a:rPr>
              <a:t>strong foundational understanding</a:t>
            </a:r>
          </a:p>
          <a:p>
            <a:pPr marL="342900" indent="-342900">
              <a:buFont typeface="Arial" charset="0"/>
              <a:buChar char="•"/>
            </a:pPr>
            <a:r>
              <a:rPr lang="en-US" sz="2000" dirty="0" smtClean="0">
                <a:solidFill>
                  <a:schemeClr val="tx1"/>
                </a:solidFill>
              </a:rPr>
              <a:t>Include scholarships or awards that add </a:t>
            </a:r>
            <a:r>
              <a:rPr lang="en-US" sz="2000" b="1" i="1" dirty="0" smtClean="0">
                <a:solidFill>
                  <a:schemeClr val="tx1"/>
                </a:solidFill>
              </a:rPr>
              <a:t>value</a:t>
            </a:r>
            <a:r>
              <a:rPr lang="en-US" sz="2000" dirty="0" smtClean="0">
                <a:solidFill>
                  <a:schemeClr val="tx1"/>
                </a:solidFill>
              </a:rPr>
              <a:t> and </a:t>
            </a:r>
            <a:r>
              <a:rPr lang="en-US" sz="2000" b="1" i="1" dirty="0" smtClean="0">
                <a:solidFill>
                  <a:schemeClr val="tx1"/>
                </a:solidFill>
              </a:rPr>
              <a:t>differentiate</a:t>
            </a:r>
            <a:r>
              <a:rPr lang="en-US" sz="2000" dirty="0" smtClean="0">
                <a:solidFill>
                  <a:schemeClr val="tx1"/>
                </a:solidFill>
              </a:rPr>
              <a:t> yourself</a:t>
            </a:r>
            <a:endParaRPr lang="en-US" sz="2000" dirty="0">
              <a:solidFill>
                <a:schemeClr val="tx1"/>
              </a:solidFill>
            </a:endParaRPr>
          </a:p>
        </p:txBody>
      </p:sp>
      <p:sp>
        <p:nvSpPr>
          <p:cNvPr id="6" name="Rectangle 5"/>
          <p:cNvSpPr/>
          <p:nvPr/>
        </p:nvSpPr>
        <p:spPr>
          <a:xfrm>
            <a:off x="249383" y="6372225"/>
            <a:ext cx="1737360" cy="365760"/>
          </a:xfrm>
          <a:prstGeom prst="rect">
            <a:avLst/>
          </a:prstGeom>
          <a:solidFill>
            <a:schemeClr val="bg1"/>
          </a:solidFill>
          <a:ln w="28575">
            <a:solidFill>
              <a:srgbClr val="0024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2452"/>
                </a:solidFill>
              </a:rPr>
              <a:t>Purpose</a:t>
            </a:r>
            <a:endParaRPr lang="en-US" b="1" dirty="0">
              <a:solidFill>
                <a:srgbClr val="002452"/>
              </a:solidFill>
            </a:endParaRPr>
          </a:p>
        </p:txBody>
      </p:sp>
      <p:sp>
        <p:nvSpPr>
          <p:cNvPr id="7" name="Rectangle 6"/>
          <p:cNvSpPr/>
          <p:nvPr/>
        </p:nvSpPr>
        <p:spPr>
          <a:xfrm>
            <a:off x="2063906" y="6372225"/>
            <a:ext cx="1737360" cy="365760"/>
          </a:xfrm>
          <a:prstGeom prst="rect">
            <a:avLst/>
          </a:prstGeom>
          <a:solidFill>
            <a:schemeClr val="bg1"/>
          </a:solidFill>
          <a:ln w="28575">
            <a:solidFill>
              <a:srgbClr val="0024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2452"/>
                </a:solidFill>
              </a:rPr>
              <a:t>Structure</a:t>
            </a:r>
            <a:endParaRPr lang="en-US" b="1" dirty="0">
              <a:solidFill>
                <a:srgbClr val="002452"/>
              </a:solidFill>
            </a:endParaRPr>
          </a:p>
        </p:txBody>
      </p:sp>
      <p:sp>
        <p:nvSpPr>
          <p:cNvPr id="8" name="Rectangle 7"/>
          <p:cNvSpPr/>
          <p:nvPr/>
        </p:nvSpPr>
        <p:spPr>
          <a:xfrm>
            <a:off x="3878429" y="6372225"/>
            <a:ext cx="1737360" cy="365760"/>
          </a:xfrm>
          <a:prstGeom prst="rect">
            <a:avLst/>
          </a:prstGeom>
          <a:solidFill>
            <a:srgbClr val="002452"/>
          </a:solidFill>
          <a:ln w="28575">
            <a:solidFill>
              <a:srgbClr val="0024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Example</a:t>
            </a:r>
          </a:p>
        </p:txBody>
      </p:sp>
      <p:sp>
        <p:nvSpPr>
          <p:cNvPr id="9" name="Rectangle 8"/>
          <p:cNvSpPr/>
          <p:nvPr/>
        </p:nvSpPr>
        <p:spPr>
          <a:xfrm>
            <a:off x="5692952" y="6372225"/>
            <a:ext cx="1737360" cy="365760"/>
          </a:xfrm>
          <a:prstGeom prst="rect">
            <a:avLst/>
          </a:prstGeom>
          <a:solidFill>
            <a:schemeClr val="bg1"/>
          </a:solidFill>
          <a:ln w="28575">
            <a:solidFill>
              <a:srgbClr val="0024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2452"/>
                </a:solidFill>
              </a:rPr>
              <a:t>Tips</a:t>
            </a:r>
            <a:endParaRPr lang="en-US" b="1" dirty="0">
              <a:solidFill>
                <a:srgbClr val="002452"/>
              </a:solidFill>
            </a:endParaRPr>
          </a:p>
        </p:txBody>
      </p:sp>
      <p:pic>
        <p:nvPicPr>
          <p:cNvPr id="13" name="Picture 12"/>
          <p:cNvPicPr>
            <a:picLocks noChangeAspect="1"/>
          </p:cNvPicPr>
          <p:nvPr/>
        </p:nvPicPr>
        <p:blipFill rotWithShape="1">
          <a:blip r:embed="rId3">
            <a:extLst>
              <a:ext uri="{28A0092B-C50C-407E-A947-70E740481C1C}">
                <a14:useLocalDpi xmlns:a14="http://schemas.microsoft.com/office/drawing/2010/main" val="0"/>
              </a:ext>
            </a:extLst>
          </a:blip>
          <a:srcRect l="3926" t="88464" r="4704" b="4239"/>
          <a:stretch/>
        </p:blipFill>
        <p:spPr>
          <a:xfrm>
            <a:off x="426720" y="2949820"/>
            <a:ext cx="10515600" cy="1086849"/>
          </a:xfrm>
          <a:prstGeom prst="rect">
            <a:avLst/>
          </a:prstGeom>
        </p:spPr>
      </p:pic>
    </p:spTree>
    <p:extLst>
      <p:ext uri="{BB962C8B-B14F-4D97-AF65-F5344CB8AC3E}">
        <p14:creationId xmlns:p14="http://schemas.microsoft.com/office/powerpoint/2010/main" val="6305286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VII. Additional</a:t>
            </a:r>
            <a:endParaRPr lang="en-US" dirty="0"/>
          </a:p>
        </p:txBody>
      </p:sp>
      <p:sp>
        <p:nvSpPr>
          <p:cNvPr id="3" name="Rectangle 2"/>
          <p:cNvSpPr/>
          <p:nvPr/>
        </p:nvSpPr>
        <p:spPr>
          <a:xfrm>
            <a:off x="243840" y="1085368"/>
            <a:ext cx="11704320" cy="457200"/>
          </a:xfrm>
          <a:prstGeom prst="rect">
            <a:avLst/>
          </a:prstGeom>
          <a:solidFill>
            <a:srgbClr val="91BCED"/>
          </a:solidFill>
          <a:ln>
            <a:solidFill>
              <a:srgbClr val="91BC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bg1"/>
                </a:solidFill>
              </a:rPr>
              <a:t>Work Experience, Interests, Objective Statement</a:t>
            </a:r>
            <a:endParaRPr lang="en-US" sz="2400" b="1" dirty="0">
              <a:solidFill>
                <a:schemeClr val="bg1"/>
              </a:solidFill>
            </a:endParaRPr>
          </a:p>
        </p:txBody>
      </p:sp>
      <p:sp>
        <p:nvSpPr>
          <p:cNvPr id="4" name="Rectangle 3"/>
          <p:cNvSpPr/>
          <p:nvPr/>
        </p:nvSpPr>
        <p:spPr>
          <a:xfrm>
            <a:off x="426720" y="1690682"/>
            <a:ext cx="11338560" cy="1097280"/>
          </a:xfrm>
          <a:prstGeom prst="rect">
            <a:avLst/>
          </a:prstGeom>
          <a:solidFill>
            <a:schemeClr val="bg1"/>
          </a:solidFill>
          <a:ln w="38100">
            <a:solidFill>
              <a:srgbClr val="91BCED"/>
            </a:solidFill>
          </a:ln>
        </p:spPr>
        <p:style>
          <a:lnRef idx="2">
            <a:schemeClr val="accent1">
              <a:shade val="50000"/>
            </a:schemeClr>
          </a:lnRef>
          <a:fillRef idx="1">
            <a:schemeClr val="accent1"/>
          </a:fillRef>
          <a:effectRef idx="0">
            <a:schemeClr val="accent1"/>
          </a:effectRef>
          <a:fontRef idx="minor">
            <a:schemeClr val="lt1"/>
          </a:fontRef>
        </p:style>
        <p:txBody>
          <a:bodyPr lIns="45720" rIns="0" rtlCol="0" anchor="ctr"/>
          <a:lstStyle/>
          <a:p>
            <a:pPr marL="342900" indent="-342900">
              <a:buFont typeface="Arial" charset="0"/>
              <a:buChar char="•"/>
            </a:pPr>
            <a:r>
              <a:rPr lang="en-US" sz="2000" dirty="0" smtClean="0">
                <a:solidFill>
                  <a:schemeClr val="tx1"/>
                </a:solidFill>
              </a:rPr>
              <a:t>Unrelated work experience still shows good work ethic and time management</a:t>
            </a:r>
          </a:p>
          <a:p>
            <a:pPr marL="342900" indent="-342900">
              <a:buFont typeface="Arial" charset="0"/>
              <a:buChar char="•"/>
            </a:pPr>
            <a:r>
              <a:rPr lang="en-US" sz="2000" dirty="0" smtClean="0">
                <a:solidFill>
                  <a:schemeClr val="tx1"/>
                </a:solidFill>
              </a:rPr>
              <a:t>Unless your objective statement is unique, </a:t>
            </a:r>
            <a:r>
              <a:rPr lang="en-US" sz="2000" b="1" i="1" dirty="0" smtClean="0">
                <a:solidFill>
                  <a:schemeClr val="tx1"/>
                </a:solidFill>
              </a:rPr>
              <a:t>don’t waste space</a:t>
            </a:r>
          </a:p>
          <a:p>
            <a:pPr marL="342900" indent="-342900">
              <a:buFont typeface="Arial" charset="0"/>
              <a:buChar char="•"/>
            </a:pPr>
            <a:r>
              <a:rPr lang="en-US" sz="2000" dirty="0" smtClean="0">
                <a:solidFill>
                  <a:schemeClr val="tx1"/>
                </a:solidFill>
              </a:rPr>
              <a:t>Only if there is space, add </a:t>
            </a:r>
            <a:r>
              <a:rPr lang="en-US" sz="2000" b="1" i="1" dirty="0" smtClean="0">
                <a:solidFill>
                  <a:schemeClr val="tx1"/>
                </a:solidFill>
              </a:rPr>
              <a:t>one line </a:t>
            </a:r>
            <a:r>
              <a:rPr lang="en-US" sz="2000" dirty="0" smtClean="0">
                <a:solidFill>
                  <a:schemeClr val="tx1"/>
                </a:solidFill>
              </a:rPr>
              <a:t>of interests– shows </a:t>
            </a:r>
            <a:r>
              <a:rPr lang="en-US" sz="2000" b="1" i="1" dirty="0" smtClean="0">
                <a:solidFill>
                  <a:schemeClr val="tx1"/>
                </a:solidFill>
              </a:rPr>
              <a:t>personality </a:t>
            </a:r>
            <a:r>
              <a:rPr lang="en-US" sz="2000" dirty="0" smtClean="0">
                <a:solidFill>
                  <a:schemeClr val="tx1"/>
                </a:solidFill>
              </a:rPr>
              <a:t>and adds </a:t>
            </a:r>
            <a:r>
              <a:rPr lang="en-US" sz="2000" b="1" i="1" dirty="0" smtClean="0">
                <a:solidFill>
                  <a:schemeClr val="tx1"/>
                </a:solidFill>
              </a:rPr>
              <a:t>talking points </a:t>
            </a:r>
            <a:r>
              <a:rPr lang="en-US" sz="2000" dirty="0" smtClean="0">
                <a:solidFill>
                  <a:schemeClr val="tx1"/>
                </a:solidFill>
              </a:rPr>
              <a:t>for interviews</a:t>
            </a:r>
          </a:p>
        </p:txBody>
      </p:sp>
      <p:sp>
        <p:nvSpPr>
          <p:cNvPr id="6" name="Rectangle 5"/>
          <p:cNvSpPr/>
          <p:nvPr/>
        </p:nvSpPr>
        <p:spPr>
          <a:xfrm>
            <a:off x="249383" y="6372225"/>
            <a:ext cx="1737360" cy="365760"/>
          </a:xfrm>
          <a:prstGeom prst="rect">
            <a:avLst/>
          </a:prstGeom>
          <a:solidFill>
            <a:schemeClr val="bg1"/>
          </a:solidFill>
          <a:ln w="28575">
            <a:solidFill>
              <a:srgbClr val="0024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2452"/>
                </a:solidFill>
              </a:rPr>
              <a:t>Purpose</a:t>
            </a:r>
            <a:endParaRPr lang="en-US" b="1" dirty="0">
              <a:solidFill>
                <a:srgbClr val="002452"/>
              </a:solidFill>
            </a:endParaRPr>
          </a:p>
        </p:txBody>
      </p:sp>
      <p:sp>
        <p:nvSpPr>
          <p:cNvPr id="7" name="Rectangle 6"/>
          <p:cNvSpPr/>
          <p:nvPr/>
        </p:nvSpPr>
        <p:spPr>
          <a:xfrm>
            <a:off x="2063906" y="6372225"/>
            <a:ext cx="1737360" cy="365760"/>
          </a:xfrm>
          <a:prstGeom prst="rect">
            <a:avLst/>
          </a:prstGeom>
          <a:solidFill>
            <a:schemeClr val="bg1"/>
          </a:solidFill>
          <a:ln w="28575">
            <a:solidFill>
              <a:srgbClr val="0024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2452"/>
                </a:solidFill>
              </a:rPr>
              <a:t>Structure</a:t>
            </a:r>
            <a:endParaRPr lang="en-US" b="1" dirty="0">
              <a:solidFill>
                <a:srgbClr val="002452"/>
              </a:solidFill>
            </a:endParaRPr>
          </a:p>
        </p:txBody>
      </p:sp>
      <p:sp>
        <p:nvSpPr>
          <p:cNvPr id="8" name="Rectangle 7"/>
          <p:cNvSpPr/>
          <p:nvPr/>
        </p:nvSpPr>
        <p:spPr>
          <a:xfrm>
            <a:off x="3878429" y="6372225"/>
            <a:ext cx="1737360" cy="365760"/>
          </a:xfrm>
          <a:prstGeom prst="rect">
            <a:avLst/>
          </a:prstGeom>
          <a:solidFill>
            <a:srgbClr val="002452"/>
          </a:solidFill>
          <a:ln w="28575">
            <a:solidFill>
              <a:srgbClr val="0024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Example</a:t>
            </a:r>
          </a:p>
        </p:txBody>
      </p:sp>
      <p:sp>
        <p:nvSpPr>
          <p:cNvPr id="9" name="Rectangle 8"/>
          <p:cNvSpPr/>
          <p:nvPr/>
        </p:nvSpPr>
        <p:spPr>
          <a:xfrm>
            <a:off x="5692952" y="6372225"/>
            <a:ext cx="1737360" cy="365760"/>
          </a:xfrm>
          <a:prstGeom prst="rect">
            <a:avLst/>
          </a:prstGeom>
          <a:solidFill>
            <a:schemeClr val="bg1"/>
          </a:solidFill>
          <a:ln w="28575">
            <a:solidFill>
              <a:srgbClr val="0024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2452"/>
                </a:solidFill>
              </a:rPr>
              <a:t>Tips</a:t>
            </a:r>
            <a:endParaRPr lang="en-US" b="1" dirty="0">
              <a:solidFill>
                <a:srgbClr val="002452"/>
              </a:solidFill>
            </a:endParaRPr>
          </a:p>
        </p:txBody>
      </p:sp>
      <p:pic>
        <p:nvPicPr>
          <p:cNvPr id="11" name="Picture 10"/>
          <p:cNvPicPr>
            <a:picLocks noChangeAspect="1"/>
          </p:cNvPicPr>
          <p:nvPr/>
        </p:nvPicPr>
        <p:blipFill rotWithShape="1">
          <a:blip r:embed="rId2">
            <a:extLst>
              <a:ext uri="{28A0092B-C50C-407E-A947-70E740481C1C}">
                <a14:useLocalDpi xmlns:a14="http://schemas.microsoft.com/office/drawing/2010/main" val="0"/>
              </a:ext>
            </a:extLst>
          </a:blip>
          <a:srcRect l="3926" t="88464" r="4704" b="4239"/>
          <a:stretch/>
        </p:blipFill>
        <p:spPr>
          <a:xfrm>
            <a:off x="426720" y="2949820"/>
            <a:ext cx="10515600" cy="1086849"/>
          </a:xfrm>
          <a:prstGeom prst="rect">
            <a:avLst/>
          </a:prstGeom>
        </p:spPr>
      </p:pic>
    </p:spTree>
    <p:extLst>
      <p:ext uri="{BB962C8B-B14F-4D97-AF65-F5344CB8AC3E}">
        <p14:creationId xmlns:p14="http://schemas.microsoft.com/office/powerpoint/2010/main" val="16113953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Tips</a:t>
            </a:r>
            <a:endParaRPr lang="en-US" dirty="0"/>
          </a:p>
        </p:txBody>
      </p:sp>
      <p:sp>
        <p:nvSpPr>
          <p:cNvPr id="5" name="Rounded Rectangle 4"/>
          <p:cNvSpPr/>
          <p:nvPr/>
        </p:nvSpPr>
        <p:spPr>
          <a:xfrm>
            <a:off x="249383" y="1480176"/>
            <a:ext cx="10698480" cy="1188720"/>
          </a:xfrm>
          <a:prstGeom prst="roundRect">
            <a:avLst/>
          </a:prstGeom>
          <a:solidFill>
            <a:schemeClr val="bg1"/>
          </a:solidFill>
          <a:ln w="38100">
            <a:solidFill>
              <a:srgbClr val="91BC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charset="0"/>
              <a:buChar char="•"/>
            </a:pPr>
            <a:r>
              <a:rPr lang="en-US" sz="2000" dirty="0" smtClean="0">
                <a:solidFill>
                  <a:schemeClr val="tx1"/>
                </a:solidFill>
              </a:rPr>
              <a:t>Eliminate all spelling and grammatical errors</a:t>
            </a:r>
          </a:p>
          <a:p>
            <a:pPr marL="285750" indent="-285750">
              <a:buFont typeface="Arial" charset="0"/>
              <a:buChar char="•"/>
            </a:pPr>
            <a:r>
              <a:rPr lang="en-US" sz="2000" dirty="0" smtClean="0">
                <a:solidFill>
                  <a:schemeClr val="tx1"/>
                </a:solidFill>
              </a:rPr>
              <a:t>Use </a:t>
            </a:r>
            <a:r>
              <a:rPr lang="en-US" sz="2000" b="1" i="1" dirty="0" smtClean="0">
                <a:solidFill>
                  <a:schemeClr val="tx1"/>
                </a:solidFill>
              </a:rPr>
              <a:t>strong wording </a:t>
            </a:r>
            <a:r>
              <a:rPr lang="en-US" sz="2000" dirty="0" smtClean="0">
                <a:solidFill>
                  <a:schemeClr val="tx1"/>
                </a:solidFill>
              </a:rPr>
              <a:t>(</a:t>
            </a:r>
            <a:r>
              <a:rPr lang="en-US" sz="2000" dirty="0" smtClean="0">
                <a:solidFill>
                  <a:schemeClr val="tx1"/>
                </a:solidFill>
                <a:hlinkClick r:id="rId2"/>
              </a:rPr>
              <a:t>Boston College action verbs</a:t>
            </a:r>
            <a:r>
              <a:rPr lang="en-US" sz="2000" dirty="0" smtClean="0">
                <a:solidFill>
                  <a:schemeClr val="tx1"/>
                </a:solidFill>
              </a:rPr>
              <a:t>)</a:t>
            </a:r>
          </a:p>
          <a:p>
            <a:pPr marL="285750" indent="-285750">
              <a:buFont typeface="Arial" charset="0"/>
              <a:buChar char="•"/>
            </a:pPr>
            <a:r>
              <a:rPr lang="en-US" sz="2000" dirty="0" smtClean="0">
                <a:solidFill>
                  <a:schemeClr val="tx1"/>
                </a:solidFill>
              </a:rPr>
              <a:t>Make it easy to read – make sure your accomplishments stand out</a:t>
            </a:r>
            <a:endParaRPr lang="en-US" sz="2000" dirty="0">
              <a:solidFill>
                <a:schemeClr val="tx1"/>
              </a:solidFill>
            </a:endParaRPr>
          </a:p>
        </p:txBody>
      </p:sp>
      <p:sp>
        <p:nvSpPr>
          <p:cNvPr id="6" name="Rectangle 5"/>
          <p:cNvSpPr/>
          <p:nvPr/>
        </p:nvSpPr>
        <p:spPr>
          <a:xfrm>
            <a:off x="601028" y="1085368"/>
            <a:ext cx="3657600" cy="365760"/>
          </a:xfrm>
          <a:prstGeom prst="rect">
            <a:avLst/>
          </a:prstGeom>
          <a:solidFill>
            <a:srgbClr val="91BCED"/>
          </a:solidFill>
          <a:ln>
            <a:solidFill>
              <a:srgbClr val="91BC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bg1"/>
                </a:solidFill>
              </a:rPr>
              <a:t>Language</a:t>
            </a:r>
            <a:endParaRPr lang="en-US" sz="2000" b="1" dirty="0">
              <a:solidFill>
                <a:schemeClr val="bg1"/>
              </a:solidFill>
            </a:endParaRPr>
          </a:p>
        </p:txBody>
      </p:sp>
      <p:sp>
        <p:nvSpPr>
          <p:cNvPr id="7" name="Rounded Rectangle 6"/>
          <p:cNvSpPr/>
          <p:nvPr/>
        </p:nvSpPr>
        <p:spPr>
          <a:xfrm>
            <a:off x="243840" y="3220816"/>
            <a:ext cx="10698480" cy="1188720"/>
          </a:xfrm>
          <a:prstGeom prst="roundRect">
            <a:avLst/>
          </a:prstGeom>
          <a:solidFill>
            <a:schemeClr val="bg1"/>
          </a:solidFill>
          <a:ln w="38100">
            <a:solidFill>
              <a:srgbClr val="488E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charset="0"/>
              <a:buChar char="•"/>
            </a:pPr>
            <a:r>
              <a:rPr lang="en-US" sz="2000" dirty="0" smtClean="0">
                <a:solidFill>
                  <a:schemeClr val="tx1"/>
                </a:solidFill>
              </a:rPr>
              <a:t>Focus on </a:t>
            </a:r>
            <a:r>
              <a:rPr lang="en-US" sz="2000" b="1" i="1" dirty="0" smtClean="0">
                <a:solidFill>
                  <a:schemeClr val="tx1"/>
                </a:solidFill>
              </a:rPr>
              <a:t>transferrable, intangible skills </a:t>
            </a:r>
            <a:r>
              <a:rPr lang="en-US" sz="2000" dirty="0" smtClean="0">
                <a:solidFill>
                  <a:schemeClr val="tx1"/>
                </a:solidFill>
              </a:rPr>
              <a:t>learned from non-actuarial jobs more than technical skills</a:t>
            </a:r>
          </a:p>
          <a:p>
            <a:pPr marL="285750" indent="-285750">
              <a:buFont typeface="Arial" charset="0"/>
              <a:buChar char="•"/>
            </a:pPr>
            <a:r>
              <a:rPr lang="en-US" sz="2000" dirty="0" smtClean="0">
                <a:solidFill>
                  <a:schemeClr val="tx1"/>
                </a:solidFill>
              </a:rPr>
              <a:t>Every line should demonstrate value to the employer</a:t>
            </a:r>
          </a:p>
          <a:p>
            <a:pPr marL="285750" indent="-285750">
              <a:buFont typeface="Arial" charset="0"/>
              <a:buChar char="•"/>
            </a:pPr>
            <a:r>
              <a:rPr lang="en-US" sz="2000" dirty="0" smtClean="0">
                <a:solidFill>
                  <a:schemeClr val="tx1"/>
                </a:solidFill>
              </a:rPr>
              <a:t>STAR method for every bullet point</a:t>
            </a:r>
            <a:endParaRPr lang="en-US" sz="2000" dirty="0">
              <a:solidFill>
                <a:schemeClr val="tx1"/>
              </a:solidFill>
            </a:endParaRPr>
          </a:p>
        </p:txBody>
      </p:sp>
      <p:sp>
        <p:nvSpPr>
          <p:cNvPr id="8" name="Rectangle 7"/>
          <p:cNvSpPr/>
          <p:nvPr/>
        </p:nvSpPr>
        <p:spPr>
          <a:xfrm>
            <a:off x="601028" y="2826008"/>
            <a:ext cx="3657600" cy="365760"/>
          </a:xfrm>
          <a:prstGeom prst="rect">
            <a:avLst/>
          </a:prstGeom>
          <a:solidFill>
            <a:srgbClr val="488EE1"/>
          </a:solidFill>
          <a:ln>
            <a:solidFill>
              <a:srgbClr val="488E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bg1"/>
                </a:solidFill>
              </a:rPr>
              <a:t>Content</a:t>
            </a:r>
            <a:endParaRPr lang="en-US" sz="2000" b="1" dirty="0">
              <a:solidFill>
                <a:schemeClr val="bg1"/>
              </a:solidFill>
            </a:endParaRPr>
          </a:p>
        </p:txBody>
      </p:sp>
      <p:sp>
        <p:nvSpPr>
          <p:cNvPr id="9" name="Rounded Rectangle 8"/>
          <p:cNvSpPr/>
          <p:nvPr/>
        </p:nvSpPr>
        <p:spPr>
          <a:xfrm>
            <a:off x="243840" y="4961456"/>
            <a:ext cx="10698480" cy="1188720"/>
          </a:xfrm>
          <a:prstGeom prst="roundRect">
            <a:avLst/>
          </a:prstGeom>
          <a:solidFill>
            <a:schemeClr val="bg1"/>
          </a:solidFill>
          <a:ln w="38100">
            <a:solidFill>
              <a:srgbClr val="0068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charset="0"/>
              <a:buChar char="•"/>
            </a:pPr>
            <a:r>
              <a:rPr lang="en-US" sz="2000" b="1" i="1" dirty="0" smtClean="0">
                <a:solidFill>
                  <a:schemeClr val="tx1"/>
                </a:solidFill>
              </a:rPr>
              <a:t>Keep it organized</a:t>
            </a:r>
          </a:p>
          <a:p>
            <a:pPr marL="285750" indent="-285750">
              <a:buFont typeface="Arial" charset="0"/>
              <a:buChar char="•"/>
            </a:pPr>
            <a:r>
              <a:rPr lang="en-US" sz="2000" dirty="0" smtClean="0">
                <a:solidFill>
                  <a:schemeClr val="tx1"/>
                </a:solidFill>
              </a:rPr>
              <a:t>Have several trusted sources look over your resume for constructive criticism</a:t>
            </a:r>
            <a:endParaRPr lang="en-US" sz="2000" dirty="0">
              <a:solidFill>
                <a:schemeClr val="tx1"/>
              </a:solidFill>
            </a:endParaRPr>
          </a:p>
        </p:txBody>
      </p:sp>
      <p:sp>
        <p:nvSpPr>
          <p:cNvPr id="10" name="Rectangle 9"/>
          <p:cNvSpPr/>
          <p:nvPr/>
        </p:nvSpPr>
        <p:spPr>
          <a:xfrm>
            <a:off x="601028" y="4595696"/>
            <a:ext cx="3657600" cy="365760"/>
          </a:xfrm>
          <a:prstGeom prst="rect">
            <a:avLst/>
          </a:prstGeom>
          <a:solidFill>
            <a:srgbClr val="0068D6"/>
          </a:solidFill>
          <a:ln>
            <a:solidFill>
              <a:srgbClr val="0068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bg1"/>
                </a:solidFill>
              </a:rPr>
              <a:t>General</a:t>
            </a:r>
            <a:endParaRPr lang="en-US" sz="2000" b="1" dirty="0">
              <a:solidFill>
                <a:schemeClr val="bg1"/>
              </a:solidFill>
            </a:endParaRPr>
          </a:p>
        </p:txBody>
      </p:sp>
      <p:sp>
        <p:nvSpPr>
          <p:cNvPr id="11" name="Rectangle 10"/>
          <p:cNvSpPr/>
          <p:nvPr/>
        </p:nvSpPr>
        <p:spPr>
          <a:xfrm>
            <a:off x="249383" y="6372225"/>
            <a:ext cx="1737360" cy="365760"/>
          </a:xfrm>
          <a:prstGeom prst="rect">
            <a:avLst/>
          </a:prstGeom>
          <a:solidFill>
            <a:schemeClr val="bg1"/>
          </a:solidFill>
          <a:ln w="28575">
            <a:solidFill>
              <a:srgbClr val="0024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2452"/>
                </a:solidFill>
              </a:rPr>
              <a:t>Purpose</a:t>
            </a:r>
            <a:endParaRPr lang="en-US" b="1" dirty="0">
              <a:solidFill>
                <a:srgbClr val="002452"/>
              </a:solidFill>
            </a:endParaRPr>
          </a:p>
        </p:txBody>
      </p:sp>
      <p:sp>
        <p:nvSpPr>
          <p:cNvPr id="12" name="Rectangle 11"/>
          <p:cNvSpPr/>
          <p:nvPr/>
        </p:nvSpPr>
        <p:spPr>
          <a:xfrm>
            <a:off x="2063906" y="6372225"/>
            <a:ext cx="1737360" cy="365760"/>
          </a:xfrm>
          <a:prstGeom prst="rect">
            <a:avLst/>
          </a:prstGeom>
          <a:solidFill>
            <a:schemeClr val="bg1"/>
          </a:solidFill>
          <a:ln w="28575">
            <a:solidFill>
              <a:srgbClr val="0024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2452"/>
                </a:solidFill>
              </a:rPr>
              <a:t>Structure</a:t>
            </a:r>
            <a:endParaRPr lang="en-US" b="1" dirty="0">
              <a:solidFill>
                <a:srgbClr val="002452"/>
              </a:solidFill>
            </a:endParaRPr>
          </a:p>
        </p:txBody>
      </p:sp>
      <p:sp>
        <p:nvSpPr>
          <p:cNvPr id="13" name="Rectangle 12"/>
          <p:cNvSpPr/>
          <p:nvPr/>
        </p:nvSpPr>
        <p:spPr>
          <a:xfrm>
            <a:off x="3878429" y="6372225"/>
            <a:ext cx="1737360" cy="365760"/>
          </a:xfrm>
          <a:prstGeom prst="rect">
            <a:avLst/>
          </a:prstGeom>
          <a:solidFill>
            <a:schemeClr val="bg1"/>
          </a:solidFill>
          <a:ln w="28575">
            <a:solidFill>
              <a:srgbClr val="0024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2452"/>
                </a:solidFill>
              </a:rPr>
              <a:t>Example</a:t>
            </a:r>
          </a:p>
        </p:txBody>
      </p:sp>
      <p:sp>
        <p:nvSpPr>
          <p:cNvPr id="14" name="Rectangle 13"/>
          <p:cNvSpPr/>
          <p:nvPr/>
        </p:nvSpPr>
        <p:spPr>
          <a:xfrm>
            <a:off x="5692952" y="6372225"/>
            <a:ext cx="1737360" cy="365760"/>
          </a:xfrm>
          <a:prstGeom prst="rect">
            <a:avLst/>
          </a:prstGeom>
          <a:solidFill>
            <a:srgbClr val="002452"/>
          </a:solidFill>
          <a:ln w="28575">
            <a:solidFill>
              <a:srgbClr val="0024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Tips</a:t>
            </a:r>
            <a:endParaRPr lang="en-US" b="1" dirty="0">
              <a:solidFill>
                <a:schemeClr val="bg1"/>
              </a:solidFill>
            </a:endParaRPr>
          </a:p>
        </p:txBody>
      </p:sp>
    </p:spTree>
    <p:extLst>
      <p:ext uri="{BB962C8B-B14F-4D97-AF65-F5344CB8AC3E}">
        <p14:creationId xmlns:p14="http://schemas.microsoft.com/office/powerpoint/2010/main" val="15411275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Questions?</a:t>
            </a:r>
            <a:endParaRPr lang="en-US" b="1" dirty="0"/>
          </a:p>
        </p:txBody>
      </p:sp>
    </p:spTree>
    <p:extLst>
      <p:ext uri="{BB962C8B-B14F-4D97-AF65-F5344CB8AC3E}">
        <p14:creationId xmlns:p14="http://schemas.microsoft.com/office/powerpoint/2010/main" val="8195610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Appendix I: Blank Resume Templates &amp; Samples</a:t>
            </a:r>
            <a:endParaRPr lang="en-US" dirty="0"/>
          </a:p>
        </p:txBody>
      </p:sp>
      <p:sp>
        <p:nvSpPr>
          <p:cNvPr id="3" name="Rectangle 2"/>
          <p:cNvSpPr/>
          <p:nvPr/>
        </p:nvSpPr>
        <p:spPr>
          <a:xfrm>
            <a:off x="6096000" y="1451700"/>
            <a:ext cx="5857703" cy="1938992"/>
          </a:xfrm>
          <a:prstGeom prst="rect">
            <a:avLst/>
          </a:prstGeom>
        </p:spPr>
        <p:txBody>
          <a:bodyPr wrap="square">
            <a:spAutoFit/>
          </a:bodyPr>
          <a:lstStyle/>
          <a:p>
            <a:pPr marL="285750" indent="-285750">
              <a:buFont typeface="Arial" charset="0"/>
              <a:buChar char="•"/>
            </a:pPr>
            <a:endParaRPr lang="en-US" sz="2400" dirty="0" smtClean="0">
              <a:latin typeface="Calibri" charset="0"/>
              <a:ea typeface="Calibri" charset="0"/>
              <a:cs typeface="Calibri" charset="0"/>
              <a:hlinkClick r:id="rId2"/>
            </a:endParaRPr>
          </a:p>
          <a:p>
            <a:pPr marL="285750" indent="-285750">
              <a:buFont typeface="Arial" charset="0"/>
              <a:buChar char="•"/>
            </a:pPr>
            <a:r>
              <a:rPr lang="en-US" sz="2400" dirty="0" smtClean="0">
                <a:latin typeface="Calibri" charset="0"/>
                <a:ea typeface="Calibri" charset="0"/>
                <a:cs typeface="Calibri" charset="0"/>
              </a:rPr>
              <a:t>For templates blank resume templates &amp; samples go to…</a:t>
            </a:r>
            <a:r>
              <a:rPr lang="en-US" sz="2400" dirty="0">
                <a:latin typeface="Calibri" charset="0"/>
                <a:ea typeface="Calibri" charset="0"/>
                <a:cs typeface="Calibri" charset="0"/>
              </a:rPr>
              <a:t> </a:t>
            </a:r>
            <a:r>
              <a:rPr lang="en-US" sz="2400" dirty="0" smtClean="0">
                <a:hlinkClick r:id="rId3"/>
              </a:rPr>
              <a:t>http://www.psuactsci.com/career-tips.html</a:t>
            </a:r>
            <a:br>
              <a:rPr lang="en-US" sz="2400" dirty="0" smtClean="0">
                <a:hlinkClick r:id="rId3"/>
              </a:rPr>
            </a:br>
            <a:endParaRPr lang="en-US" sz="2400" dirty="0">
              <a:latin typeface="Calibri" charset="0"/>
              <a:ea typeface="Calibri" charset="0"/>
              <a:cs typeface="Calibri" charset="0"/>
            </a:endParaRPr>
          </a:p>
        </p:txBody>
      </p:sp>
      <p:pic>
        <p:nvPicPr>
          <p:cNvPr id="4" name="Content Placeholder 3" descr="Screen Shot 2017-03-17 at 8.27.29 PM.png"/>
          <p:cNvPicPr>
            <a:picLocks noChangeAspect="1"/>
          </p:cNvPicPr>
          <p:nvPr/>
        </p:nvPicPr>
        <p:blipFill rotWithShape="1">
          <a:blip r:embed="rId4">
            <a:extLst>
              <a:ext uri="{28A0092B-C50C-407E-A947-70E740481C1C}">
                <a14:useLocalDpi xmlns:a14="http://schemas.microsoft.com/office/drawing/2010/main" val="0"/>
              </a:ext>
            </a:extLst>
          </a:blip>
          <a:srcRect l="3545" t="3880" r="3294" b="8136"/>
          <a:stretch/>
        </p:blipFill>
        <p:spPr>
          <a:xfrm>
            <a:off x="834177" y="1095152"/>
            <a:ext cx="4664434" cy="5645889"/>
          </a:xfrm>
          <a:prstGeom prst="rect">
            <a:avLst/>
          </a:prstGeom>
        </p:spPr>
      </p:pic>
    </p:spTree>
    <p:extLst>
      <p:ext uri="{BB962C8B-B14F-4D97-AF65-F5344CB8AC3E}">
        <p14:creationId xmlns:p14="http://schemas.microsoft.com/office/powerpoint/2010/main" val="14101862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Appendix II: Additional Resources</a:t>
            </a:r>
            <a:endParaRPr lang="en-US" dirty="0"/>
          </a:p>
        </p:txBody>
      </p:sp>
      <p:sp>
        <p:nvSpPr>
          <p:cNvPr id="3" name="Rectangle 2"/>
          <p:cNvSpPr/>
          <p:nvPr/>
        </p:nvSpPr>
        <p:spPr>
          <a:xfrm>
            <a:off x="249383" y="1451700"/>
            <a:ext cx="11704320" cy="2677656"/>
          </a:xfrm>
          <a:prstGeom prst="rect">
            <a:avLst/>
          </a:prstGeom>
        </p:spPr>
        <p:txBody>
          <a:bodyPr wrap="square">
            <a:spAutoFit/>
          </a:bodyPr>
          <a:lstStyle/>
          <a:p>
            <a:pPr marL="285750" indent="-285750">
              <a:buFont typeface="Arial" charset="0"/>
              <a:buChar char="•"/>
            </a:pPr>
            <a:endParaRPr lang="en-US" sz="2400" dirty="0" smtClean="0">
              <a:latin typeface="Calibri" charset="0"/>
              <a:ea typeface="Calibri" charset="0"/>
              <a:cs typeface="Calibri" charset="0"/>
              <a:hlinkClick r:id="rId2"/>
            </a:endParaRPr>
          </a:p>
          <a:p>
            <a:pPr marL="285750" indent="-285750">
              <a:buFont typeface="Arial" charset="0"/>
              <a:buChar char="•"/>
            </a:pPr>
            <a:r>
              <a:rPr lang="en-US" sz="2400" dirty="0" smtClean="0">
                <a:latin typeface="Calibri" charset="0"/>
                <a:ea typeface="Calibri" charset="0"/>
                <a:cs typeface="Calibri" charset="0"/>
                <a:hlinkClick r:id="rId2"/>
              </a:rPr>
              <a:t>http://www.sa.psu.edu/career/assist.shtml</a:t>
            </a:r>
            <a:endParaRPr lang="en-US" sz="2400" dirty="0">
              <a:latin typeface="Calibri" charset="0"/>
              <a:ea typeface="Calibri" charset="0"/>
              <a:cs typeface="Calibri" charset="0"/>
            </a:endParaRPr>
          </a:p>
          <a:p>
            <a:pPr marL="285750" indent="-285750">
              <a:buFont typeface="Arial" charset="0"/>
              <a:buChar char="•"/>
            </a:pPr>
            <a:endParaRPr lang="en-US" sz="2400" dirty="0" smtClean="0">
              <a:latin typeface="Calibri" charset="0"/>
              <a:ea typeface="Calibri" charset="0"/>
              <a:cs typeface="Calibri" charset="0"/>
            </a:endParaRPr>
          </a:p>
          <a:p>
            <a:pPr marL="285750" indent="-285750">
              <a:buFont typeface="Arial" charset="0"/>
              <a:buChar char="•"/>
            </a:pPr>
            <a:r>
              <a:rPr lang="en-US" sz="2400" dirty="0" smtClean="0">
                <a:latin typeface="Calibri" charset="0"/>
                <a:ea typeface="Calibri" charset="0"/>
                <a:cs typeface="Calibri" charset="0"/>
                <a:hlinkClick r:id="rId3"/>
              </a:rPr>
              <a:t>http://www.events.psu.edu/cgi-bin/cal/webevent.cgi?cmd=opencal&amp;cal=cal13</a:t>
            </a:r>
            <a:endParaRPr lang="en-US" sz="2400" dirty="0" smtClean="0">
              <a:latin typeface="Calibri" charset="0"/>
              <a:ea typeface="Calibri" charset="0"/>
              <a:cs typeface="Calibri" charset="0"/>
            </a:endParaRPr>
          </a:p>
          <a:p>
            <a:pPr marL="800100" lvl="1" indent="-342900">
              <a:buFont typeface="Wingdings" charset="2"/>
              <a:buChar char="§"/>
            </a:pPr>
            <a:r>
              <a:rPr lang="en-US" sz="2400" dirty="0" smtClean="0">
                <a:latin typeface="Calibri" charset="0"/>
                <a:ea typeface="Calibri" charset="0"/>
                <a:cs typeface="Calibri" charset="0"/>
              </a:rPr>
              <a:t>See this site for numerous events hosted by Career Services</a:t>
            </a:r>
          </a:p>
          <a:p>
            <a:pPr marL="742950" lvl="1" indent="-285750">
              <a:buFont typeface="Arial" charset="0"/>
              <a:buChar char="•"/>
            </a:pPr>
            <a:endParaRPr lang="en-US" sz="2400" dirty="0" smtClean="0">
              <a:latin typeface="Calibri" charset="0"/>
              <a:ea typeface="Calibri" charset="0"/>
              <a:cs typeface="Calibri" charset="0"/>
            </a:endParaRPr>
          </a:p>
          <a:p>
            <a:pPr marL="285750" indent="-285750">
              <a:buFont typeface="Arial" charset="0"/>
              <a:buChar char="•"/>
            </a:pPr>
            <a:r>
              <a:rPr lang="en-US" sz="2400" dirty="0" smtClean="0">
                <a:latin typeface="Calibri" charset="0"/>
                <a:ea typeface="Calibri" charset="0"/>
                <a:cs typeface="Calibri" charset="0"/>
              </a:rPr>
              <a:t>Last Updated on 8/17/17 by Kelly Tamburo</a:t>
            </a:r>
            <a:endParaRPr lang="en-US" sz="2400" dirty="0">
              <a:latin typeface="Calibri" charset="0"/>
              <a:ea typeface="Calibri" charset="0"/>
              <a:cs typeface="Calibri" charset="0"/>
            </a:endParaRPr>
          </a:p>
        </p:txBody>
      </p:sp>
    </p:spTree>
    <p:extLst>
      <p:ext uri="{BB962C8B-B14F-4D97-AF65-F5344CB8AC3E}">
        <p14:creationId xmlns:p14="http://schemas.microsoft.com/office/powerpoint/2010/main" val="1852155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Agenda</a:t>
            </a:r>
            <a:endParaRPr lang="en-US" b="1" dirty="0"/>
          </a:p>
        </p:txBody>
      </p:sp>
      <p:sp>
        <p:nvSpPr>
          <p:cNvPr id="4" name="Rounded Rectangle 3"/>
          <p:cNvSpPr/>
          <p:nvPr/>
        </p:nvSpPr>
        <p:spPr>
          <a:xfrm>
            <a:off x="1688774" y="5154898"/>
            <a:ext cx="6492240" cy="685800"/>
          </a:xfrm>
          <a:prstGeom prst="roundRect">
            <a:avLst/>
          </a:prstGeom>
          <a:noFill/>
          <a:ln w="28575">
            <a:solidFill>
              <a:srgbClr val="0068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solidFill>
                  <a:schemeClr val="tx1"/>
                </a:solidFill>
              </a:rPr>
              <a:t>       </a:t>
            </a:r>
            <a:r>
              <a:rPr lang="en-US" sz="3200" dirty="0" smtClean="0">
                <a:solidFill>
                  <a:schemeClr val="tx1"/>
                </a:solidFill>
              </a:rPr>
              <a:t>Resume Review</a:t>
            </a:r>
            <a:endParaRPr lang="en-US" sz="3200" dirty="0">
              <a:solidFill>
                <a:schemeClr val="tx1"/>
              </a:solidFill>
            </a:endParaRPr>
          </a:p>
        </p:txBody>
      </p:sp>
      <p:sp>
        <p:nvSpPr>
          <p:cNvPr id="5" name="Rounded Rectangle 4"/>
          <p:cNvSpPr/>
          <p:nvPr/>
        </p:nvSpPr>
        <p:spPr>
          <a:xfrm>
            <a:off x="1688774" y="3931993"/>
            <a:ext cx="6492240" cy="685800"/>
          </a:xfrm>
          <a:prstGeom prst="roundRect">
            <a:avLst/>
          </a:prstGeom>
          <a:noFill/>
          <a:ln w="28575">
            <a:solidFill>
              <a:srgbClr val="0068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solidFill>
                  <a:schemeClr val="tx1"/>
                </a:solidFill>
              </a:rPr>
              <a:t>       </a:t>
            </a:r>
            <a:r>
              <a:rPr lang="en-US" sz="3200" dirty="0" smtClean="0">
                <a:solidFill>
                  <a:schemeClr val="tx1"/>
                </a:solidFill>
              </a:rPr>
              <a:t>Additional Resources</a:t>
            </a:r>
            <a:endParaRPr lang="en-US" sz="3200" dirty="0">
              <a:solidFill>
                <a:schemeClr val="tx1"/>
              </a:solidFill>
            </a:endParaRPr>
          </a:p>
        </p:txBody>
      </p:sp>
      <p:sp>
        <p:nvSpPr>
          <p:cNvPr id="6" name="Rounded Rectangle 5"/>
          <p:cNvSpPr/>
          <p:nvPr/>
        </p:nvSpPr>
        <p:spPr>
          <a:xfrm>
            <a:off x="1688774" y="2723376"/>
            <a:ext cx="6492240" cy="685800"/>
          </a:xfrm>
          <a:prstGeom prst="roundRect">
            <a:avLst/>
          </a:prstGeom>
          <a:noFill/>
          <a:ln w="28575">
            <a:solidFill>
              <a:srgbClr val="0068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solidFill>
                  <a:schemeClr val="tx1"/>
                </a:solidFill>
              </a:rPr>
              <a:t>       </a:t>
            </a:r>
            <a:r>
              <a:rPr lang="en-US" sz="3200" dirty="0" smtClean="0">
                <a:solidFill>
                  <a:schemeClr val="tx1"/>
                </a:solidFill>
              </a:rPr>
              <a:t>Resume Breakdown</a:t>
            </a:r>
            <a:endParaRPr lang="en-US" sz="3200" dirty="0">
              <a:solidFill>
                <a:schemeClr val="tx1"/>
              </a:solidFill>
            </a:endParaRPr>
          </a:p>
        </p:txBody>
      </p:sp>
      <p:sp>
        <p:nvSpPr>
          <p:cNvPr id="7" name="Rounded Rectangle 6"/>
          <p:cNvSpPr/>
          <p:nvPr/>
        </p:nvSpPr>
        <p:spPr>
          <a:xfrm>
            <a:off x="1688774" y="1520483"/>
            <a:ext cx="6583680" cy="685800"/>
          </a:xfrm>
          <a:prstGeom prst="roundRect">
            <a:avLst/>
          </a:prstGeom>
          <a:noFill/>
          <a:ln w="28575">
            <a:solidFill>
              <a:srgbClr val="0068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smtClean="0">
                <a:solidFill>
                  <a:schemeClr val="tx1"/>
                </a:solidFill>
              </a:rPr>
              <a:t>       </a:t>
            </a:r>
            <a:r>
              <a:rPr lang="en-US" sz="3200" dirty="0" smtClean="0">
                <a:solidFill>
                  <a:schemeClr val="tx1"/>
                </a:solidFill>
                <a:ea typeface="Century" charset="0"/>
                <a:cs typeface="Century" charset="0"/>
              </a:rPr>
              <a:t>Sign In &amp; Drop Off Resumes</a:t>
            </a:r>
            <a:endParaRPr lang="en-US" sz="3200" dirty="0">
              <a:solidFill>
                <a:schemeClr val="tx1"/>
              </a:solidFill>
              <a:ea typeface="Century" charset="0"/>
              <a:cs typeface="Century" charset="0"/>
            </a:endParaRPr>
          </a:p>
        </p:txBody>
      </p:sp>
      <p:sp>
        <p:nvSpPr>
          <p:cNvPr id="8" name="Oval 7"/>
          <p:cNvSpPr/>
          <p:nvPr/>
        </p:nvSpPr>
        <p:spPr>
          <a:xfrm>
            <a:off x="1302107" y="1407306"/>
            <a:ext cx="914400" cy="914400"/>
          </a:xfrm>
          <a:prstGeom prst="ellipse">
            <a:avLst/>
          </a:prstGeom>
          <a:solidFill>
            <a:srgbClr val="0068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699D5"/>
              </a:solidFill>
            </a:endParaRPr>
          </a:p>
        </p:txBody>
      </p:sp>
      <p:sp>
        <p:nvSpPr>
          <p:cNvPr id="9" name="Oval 8"/>
          <p:cNvSpPr/>
          <p:nvPr/>
        </p:nvSpPr>
        <p:spPr>
          <a:xfrm>
            <a:off x="1416407" y="1535875"/>
            <a:ext cx="685800" cy="685800"/>
          </a:xfrm>
          <a:prstGeom prst="ellipse">
            <a:avLst/>
          </a:prstGeom>
          <a:solidFill>
            <a:srgbClr val="002452"/>
          </a:solidFill>
          <a:ln>
            <a:solidFill>
              <a:srgbClr val="0024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531903" y="1634783"/>
            <a:ext cx="454807" cy="4572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1302107" y="2618805"/>
            <a:ext cx="914400" cy="914400"/>
          </a:xfrm>
          <a:prstGeom prst="ellipse">
            <a:avLst/>
          </a:prstGeom>
          <a:solidFill>
            <a:srgbClr val="0068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699D5"/>
              </a:solidFill>
            </a:endParaRPr>
          </a:p>
        </p:txBody>
      </p:sp>
      <p:sp>
        <p:nvSpPr>
          <p:cNvPr id="24" name="Oval 23"/>
          <p:cNvSpPr/>
          <p:nvPr/>
        </p:nvSpPr>
        <p:spPr>
          <a:xfrm>
            <a:off x="1416407" y="2747374"/>
            <a:ext cx="685800" cy="685800"/>
          </a:xfrm>
          <a:prstGeom prst="ellipse">
            <a:avLst/>
          </a:prstGeom>
          <a:solidFill>
            <a:srgbClr val="002452"/>
          </a:solidFill>
          <a:ln>
            <a:solidFill>
              <a:srgbClr val="0024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1531903" y="2846282"/>
            <a:ext cx="454807" cy="4572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1302107" y="3877038"/>
            <a:ext cx="914400" cy="914400"/>
          </a:xfrm>
          <a:prstGeom prst="ellipse">
            <a:avLst/>
          </a:prstGeom>
          <a:solidFill>
            <a:srgbClr val="0068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699D5"/>
              </a:solidFill>
            </a:endParaRPr>
          </a:p>
        </p:txBody>
      </p:sp>
      <p:sp>
        <p:nvSpPr>
          <p:cNvPr id="27" name="Oval 26"/>
          <p:cNvSpPr/>
          <p:nvPr/>
        </p:nvSpPr>
        <p:spPr>
          <a:xfrm>
            <a:off x="1416407" y="4005607"/>
            <a:ext cx="685800" cy="685800"/>
          </a:xfrm>
          <a:prstGeom prst="ellipse">
            <a:avLst/>
          </a:prstGeom>
          <a:solidFill>
            <a:srgbClr val="002452"/>
          </a:solidFill>
          <a:ln>
            <a:solidFill>
              <a:srgbClr val="0024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1531903" y="4104515"/>
            <a:ext cx="454807" cy="4572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1302107" y="5069565"/>
            <a:ext cx="914400" cy="914400"/>
          </a:xfrm>
          <a:prstGeom prst="ellipse">
            <a:avLst/>
          </a:prstGeom>
          <a:solidFill>
            <a:srgbClr val="0068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699D5"/>
              </a:solidFill>
            </a:endParaRPr>
          </a:p>
        </p:txBody>
      </p:sp>
      <p:sp>
        <p:nvSpPr>
          <p:cNvPr id="30" name="Oval 29"/>
          <p:cNvSpPr/>
          <p:nvPr/>
        </p:nvSpPr>
        <p:spPr>
          <a:xfrm>
            <a:off x="1416407" y="5198134"/>
            <a:ext cx="685800" cy="685800"/>
          </a:xfrm>
          <a:prstGeom prst="ellipse">
            <a:avLst/>
          </a:prstGeom>
          <a:solidFill>
            <a:srgbClr val="002452"/>
          </a:solidFill>
          <a:ln>
            <a:solidFill>
              <a:srgbClr val="0024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1531903" y="5297042"/>
            <a:ext cx="454807" cy="4572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13725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 Your Resume Ready?</a:t>
            </a:r>
            <a:endParaRPr lang="en-US" dirty="0"/>
          </a:p>
        </p:txBody>
      </p:sp>
      <p:sp>
        <p:nvSpPr>
          <p:cNvPr id="3" name="Chevron 2"/>
          <p:cNvSpPr/>
          <p:nvPr/>
        </p:nvSpPr>
        <p:spPr>
          <a:xfrm>
            <a:off x="489409" y="1461488"/>
            <a:ext cx="7863840" cy="548640"/>
          </a:xfrm>
          <a:prstGeom prst="chevron">
            <a:avLst/>
          </a:prstGeom>
          <a:solidFill>
            <a:srgbClr val="91BCED"/>
          </a:solidFill>
          <a:ln>
            <a:solidFill>
              <a:srgbClr val="91BC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solidFill>
                  <a:schemeClr val="bg1"/>
                </a:solidFill>
              </a:rPr>
              <a:t>If not, you are in the right place</a:t>
            </a:r>
            <a:endParaRPr lang="en-US" sz="2400" dirty="0">
              <a:solidFill>
                <a:schemeClr val="bg1"/>
              </a:solidFill>
            </a:endParaRPr>
          </a:p>
        </p:txBody>
      </p:sp>
      <p:sp>
        <p:nvSpPr>
          <p:cNvPr id="8" name="Rectangle 7"/>
          <p:cNvSpPr/>
          <p:nvPr/>
        </p:nvSpPr>
        <p:spPr>
          <a:xfrm>
            <a:off x="2178210" y="3671896"/>
            <a:ext cx="7589520" cy="2377440"/>
          </a:xfrm>
          <a:prstGeom prst="rect">
            <a:avLst/>
          </a:prstGeom>
          <a:solidFill>
            <a:schemeClr val="bg1"/>
          </a:solidFill>
          <a:ln w="28575">
            <a:solidFill>
              <a:srgbClr val="0068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sz="2400" dirty="0" smtClean="0">
                <a:solidFill>
                  <a:schemeClr val="tx1"/>
                </a:solidFill>
              </a:rPr>
              <a:t>Penn State Career Services</a:t>
            </a:r>
          </a:p>
          <a:p>
            <a:pPr lvl="1"/>
            <a:endParaRPr lang="en-US" sz="2400" dirty="0">
              <a:solidFill>
                <a:schemeClr val="tx1"/>
              </a:solidFill>
            </a:endParaRPr>
          </a:p>
          <a:p>
            <a:pPr lvl="1"/>
            <a:r>
              <a:rPr lang="en-US" sz="2400" dirty="0" err="1" smtClean="0">
                <a:solidFill>
                  <a:schemeClr val="tx1"/>
                </a:solidFill>
              </a:rPr>
              <a:t>Smeal</a:t>
            </a:r>
            <a:r>
              <a:rPr lang="en-US" sz="2400" dirty="0" smtClean="0">
                <a:solidFill>
                  <a:schemeClr val="tx1"/>
                </a:solidFill>
              </a:rPr>
              <a:t> Career &amp; Corporate Connections (114 BB)</a:t>
            </a:r>
          </a:p>
          <a:p>
            <a:pPr lvl="1"/>
            <a:endParaRPr lang="en-US" sz="2400" dirty="0">
              <a:solidFill>
                <a:schemeClr val="tx1"/>
              </a:solidFill>
            </a:endParaRPr>
          </a:p>
          <a:p>
            <a:pPr lvl="1"/>
            <a:r>
              <a:rPr lang="en-US" sz="2400" dirty="0" smtClean="0">
                <a:solidFill>
                  <a:schemeClr val="tx1"/>
                </a:solidFill>
              </a:rPr>
              <a:t>Office of Science Engagement (124 </a:t>
            </a:r>
            <a:r>
              <a:rPr lang="en-US" sz="2400" dirty="0" err="1" smtClean="0">
                <a:solidFill>
                  <a:schemeClr val="tx1"/>
                </a:solidFill>
              </a:rPr>
              <a:t>Ritenour</a:t>
            </a:r>
            <a:r>
              <a:rPr lang="en-US" sz="2400" dirty="0" smtClean="0">
                <a:solidFill>
                  <a:schemeClr val="tx1"/>
                </a:solidFill>
              </a:rPr>
              <a:t>)</a:t>
            </a:r>
            <a:endParaRPr lang="en-US" sz="2400" dirty="0">
              <a:solidFill>
                <a:schemeClr val="tx1"/>
              </a:solidFill>
            </a:endParaRPr>
          </a:p>
        </p:txBody>
      </p:sp>
      <p:sp>
        <p:nvSpPr>
          <p:cNvPr id="7" name="Chevron 6"/>
          <p:cNvSpPr/>
          <p:nvPr/>
        </p:nvSpPr>
        <p:spPr>
          <a:xfrm>
            <a:off x="2178211" y="3117973"/>
            <a:ext cx="7863840" cy="548640"/>
          </a:xfrm>
          <a:prstGeom prst="chevron">
            <a:avLst/>
          </a:prstGeom>
          <a:solidFill>
            <a:srgbClr val="0068D6"/>
          </a:solidFill>
          <a:ln>
            <a:solidFill>
              <a:srgbClr val="0068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solidFill>
                  <a:schemeClr val="bg1"/>
                </a:solidFill>
              </a:rPr>
              <a:t>General Help Resources</a:t>
            </a:r>
            <a:endParaRPr lang="en-US" sz="2400" dirty="0">
              <a:solidFill>
                <a:schemeClr val="bg1"/>
              </a:solidFill>
            </a:endParaRPr>
          </a:p>
        </p:txBody>
      </p:sp>
      <p:sp>
        <p:nvSpPr>
          <p:cNvPr id="9" name="Chevron 8"/>
          <p:cNvSpPr/>
          <p:nvPr/>
        </p:nvSpPr>
        <p:spPr>
          <a:xfrm>
            <a:off x="1355250" y="2292372"/>
            <a:ext cx="7863840" cy="548640"/>
          </a:xfrm>
          <a:prstGeom prst="chevron">
            <a:avLst/>
          </a:prstGeom>
          <a:solidFill>
            <a:srgbClr val="488EE1"/>
          </a:solidFill>
          <a:ln>
            <a:solidFill>
              <a:srgbClr val="488E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solidFill>
                  <a:schemeClr val="bg1"/>
                </a:solidFill>
              </a:rPr>
              <a:t>Focus on </a:t>
            </a:r>
            <a:r>
              <a:rPr lang="en-US" sz="2400" b="1" i="1" dirty="0" smtClean="0">
                <a:solidFill>
                  <a:schemeClr val="bg1"/>
                </a:solidFill>
              </a:rPr>
              <a:t>Actuarial Specific </a:t>
            </a:r>
            <a:r>
              <a:rPr lang="en-US" sz="2400" dirty="0" smtClean="0">
                <a:solidFill>
                  <a:schemeClr val="bg1"/>
                </a:solidFill>
              </a:rPr>
              <a:t>Resume Building</a:t>
            </a:r>
            <a:endParaRPr lang="en-US" sz="2400" dirty="0">
              <a:solidFill>
                <a:schemeClr val="bg1"/>
              </a:solidFill>
            </a:endParaRPr>
          </a:p>
        </p:txBody>
      </p:sp>
      <p:sp>
        <p:nvSpPr>
          <p:cNvPr id="11" name="Rectangle 10"/>
          <p:cNvSpPr/>
          <p:nvPr/>
        </p:nvSpPr>
        <p:spPr>
          <a:xfrm>
            <a:off x="249383" y="6372225"/>
            <a:ext cx="1737360" cy="365760"/>
          </a:xfrm>
          <a:prstGeom prst="rect">
            <a:avLst/>
          </a:prstGeom>
          <a:solidFill>
            <a:srgbClr val="002452"/>
          </a:solidFill>
          <a:ln w="28575">
            <a:solidFill>
              <a:srgbClr val="0024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Purpose</a:t>
            </a:r>
            <a:endParaRPr lang="en-US" b="1" dirty="0">
              <a:solidFill>
                <a:schemeClr val="bg1"/>
              </a:solidFill>
            </a:endParaRPr>
          </a:p>
        </p:txBody>
      </p:sp>
      <p:sp>
        <p:nvSpPr>
          <p:cNvPr id="14" name="Rectangle 13"/>
          <p:cNvSpPr/>
          <p:nvPr/>
        </p:nvSpPr>
        <p:spPr>
          <a:xfrm>
            <a:off x="2063906" y="6372225"/>
            <a:ext cx="1737360" cy="365760"/>
          </a:xfrm>
          <a:prstGeom prst="rect">
            <a:avLst/>
          </a:prstGeom>
          <a:solidFill>
            <a:schemeClr val="bg1"/>
          </a:solidFill>
          <a:ln w="28575">
            <a:solidFill>
              <a:srgbClr val="0024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2452"/>
                </a:solidFill>
              </a:rPr>
              <a:t>Structure</a:t>
            </a:r>
            <a:endParaRPr lang="en-US" b="1" dirty="0">
              <a:solidFill>
                <a:srgbClr val="002452"/>
              </a:solidFill>
            </a:endParaRPr>
          </a:p>
        </p:txBody>
      </p:sp>
      <p:sp>
        <p:nvSpPr>
          <p:cNvPr id="15" name="Rectangle 14"/>
          <p:cNvSpPr/>
          <p:nvPr/>
        </p:nvSpPr>
        <p:spPr>
          <a:xfrm>
            <a:off x="3878429" y="6372225"/>
            <a:ext cx="1737360" cy="365760"/>
          </a:xfrm>
          <a:prstGeom prst="rect">
            <a:avLst/>
          </a:prstGeom>
          <a:solidFill>
            <a:schemeClr val="bg1"/>
          </a:solidFill>
          <a:ln w="28575">
            <a:solidFill>
              <a:srgbClr val="0024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2452"/>
                </a:solidFill>
              </a:rPr>
              <a:t>Example</a:t>
            </a:r>
          </a:p>
        </p:txBody>
      </p:sp>
      <p:sp>
        <p:nvSpPr>
          <p:cNvPr id="16" name="Rectangle 15"/>
          <p:cNvSpPr/>
          <p:nvPr/>
        </p:nvSpPr>
        <p:spPr>
          <a:xfrm>
            <a:off x="5692952" y="6372225"/>
            <a:ext cx="1737360" cy="365760"/>
          </a:xfrm>
          <a:prstGeom prst="rect">
            <a:avLst/>
          </a:prstGeom>
          <a:solidFill>
            <a:schemeClr val="bg1"/>
          </a:solidFill>
          <a:ln w="28575">
            <a:solidFill>
              <a:srgbClr val="0024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2452"/>
                </a:solidFill>
              </a:rPr>
              <a:t>Tips</a:t>
            </a:r>
            <a:endParaRPr lang="en-US" b="1" dirty="0">
              <a:solidFill>
                <a:srgbClr val="002452"/>
              </a:solidFill>
            </a:endParaRPr>
          </a:p>
        </p:txBody>
      </p:sp>
    </p:spTree>
    <p:extLst>
      <p:ext uri="{BB962C8B-B14F-4D97-AF65-F5344CB8AC3E}">
        <p14:creationId xmlns:p14="http://schemas.microsoft.com/office/powerpoint/2010/main" val="8900457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Purpose of the Resume</a:t>
            </a:r>
            <a:endParaRPr lang="en-US" dirty="0"/>
          </a:p>
        </p:txBody>
      </p:sp>
      <p:sp>
        <p:nvSpPr>
          <p:cNvPr id="3" name="Rectangle 2"/>
          <p:cNvSpPr/>
          <p:nvPr/>
        </p:nvSpPr>
        <p:spPr>
          <a:xfrm>
            <a:off x="6378893" y="1885950"/>
            <a:ext cx="5574810" cy="640080"/>
          </a:xfrm>
          <a:prstGeom prst="rect">
            <a:avLst/>
          </a:prstGeom>
          <a:solidFill>
            <a:schemeClr val="bg1"/>
          </a:solidFill>
          <a:ln w="38100">
            <a:solidFill>
              <a:srgbClr val="91BC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Don’t Over Explain - Elaborate in Interview</a:t>
            </a:r>
            <a:endParaRPr lang="en-US" sz="2400" dirty="0">
              <a:solidFill>
                <a:schemeClr val="tx1"/>
              </a:solidFill>
            </a:endParaRPr>
          </a:p>
        </p:txBody>
      </p:sp>
      <p:sp>
        <p:nvSpPr>
          <p:cNvPr id="4" name="Pentagon 3"/>
          <p:cNvSpPr/>
          <p:nvPr/>
        </p:nvSpPr>
        <p:spPr>
          <a:xfrm>
            <a:off x="249382" y="1885950"/>
            <a:ext cx="5760720" cy="640080"/>
          </a:xfrm>
          <a:prstGeom prst="homePlate">
            <a:avLst/>
          </a:prstGeom>
          <a:solidFill>
            <a:srgbClr val="91BCED"/>
          </a:solidFill>
          <a:ln>
            <a:solidFill>
              <a:srgbClr val="91BC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Highlight </a:t>
            </a:r>
            <a:r>
              <a:rPr lang="en-US" sz="2400" b="1" i="1" dirty="0" smtClean="0"/>
              <a:t>Relevant</a:t>
            </a:r>
            <a:r>
              <a:rPr lang="en-US" sz="2400" dirty="0" smtClean="0"/>
              <a:t> Details</a:t>
            </a:r>
            <a:endParaRPr lang="en-US" sz="2400" dirty="0"/>
          </a:p>
        </p:txBody>
      </p:sp>
      <p:sp>
        <p:nvSpPr>
          <p:cNvPr id="5" name="Rectangle 4"/>
          <p:cNvSpPr/>
          <p:nvPr/>
        </p:nvSpPr>
        <p:spPr>
          <a:xfrm>
            <a:off x="6378893" y="3066532"/>
            <a:ext cx="5574810" cy="640080"/>
          </a:xfrm>
          <a:prstGeom prst="rect">
            <a:avLst/>
          </a:prstGeom>
          <a:solidFill>
            <a:schemeClr val="bg1"/>
          </a:solidFill>
          <a:ln w="38100">
            <a:solidFill>
              <a:srgbClr val="488E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solidFill>
                  <a:schemeClr val="tx1"/>
                </a:solidFill>
              </a:rPr>
              <a:t>30 – </a:t>
            </a:r>
            <a:r>
              <a:rPr lang="en-US" sz="2400" dirty="0" smtClean="0">
                <a:solidFill>
                  <a:schemeClr val="tx1"/>
                </a:solidFill>
              </a:rPr>
              <a:t>60 Seconds to Make Impression</a:t>
            </a:r>
            <a:endParaRPr lang="en-US" sz="2400" dirty="0">
              <a:solidFill>
                <a:schemeClr val="tx1"/>
              </a:solidFill>
            </a:endParaRPr>
          </a:p>
        </p:txBody>
      </p:sp>
      <p:sp>
        <p:nvSpPr>
          <p:cNvPr id="6" name="Pentagon 5"/>
          <p:cNvSpPr/>
          <p:nvPr/>
        </p:nvSpPr>
        <p:spPr>
          <a:xfrm>
            <a:off x="249382" y="3066532"/>
            <a:ext cx="5760720" cy="640080"/>
          </a:xfrm>
          <a:prstGeom prst="homePlate">
            <a:avLst/>
          </a:prstGeom>
          <a:solidFill>
            <a:srgbClr val="488EE1"/>
          </a:solidFill>
          <a:ln>
            <a:solidFill>
              <a:srgbClr val="488E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smtClean="0"/>
              <a:t>Practice</a:t>
            </a:r>
            <a:r>
              <a:rPr lang="en-US" sz="2400" dirty="0" smtClean="0"/>
              <a:t> Your Pitch</a:t>
            </a:r>
            <a:endParaRPr lang="en-US" sz="2400" dirty="0"/>
          </a:p>
        </p:txBody>
      </p:sp>
      <p:sp>
        <p:nvSpPr>
          <p:cNvPr id="7" name="Rectangle 6"/>
          <p:cNvSpPr/>
          <p:nvPr/>
        </p:nvSpPr>
        <p:spPr>
          <a:xfrm>
            <a:off x="6378893" y="4247114"/>
            <a:ext cx="5574810" cy="640080"/>
          </a:xfrm>
          <a:prstGeom prst="rect">
            <a:avLst/>
          </a:prstGeom>
          <a:solidFill>
            <a:schemeClr val="bg1"/>
          </a:solidFill>
          <a:ln w="38100">
            <a:solidFill>
              <a:srgbClr val="0068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Ask Yourself “Why Should They Care?”</a:t>
            </a:r>
            <a:endParaRPr lang="en-US" sz="2400" dirty="0">
              <a:solidFill>
                <a:schemeClr val="tx1"/>
              </a:solidFill>
            </a:endParaRPr>
          </a:p>
        </p:txBody>
      </p:sp>
      <p:sp>
        <p:nvSpPr>
          <p:cNvPr id="8" name="Pentagon 7"/>
          <p:cNvSpPr/>
          <p:nvPr/>
        </p:nvSpPr>
        <p:spPr>
          <a:xfrm>
            <a:off x="249382" y="4247114"/>
            <a:ext cx="5760720" cy="640080"/>
          </a:xfrm>
          <a:prstGeom prst="homePlate">
            <a:avLst/>
          </a:prstGeom>
          <a:solidFill>
            <a:srgbClr val="0068D6"/>
          </a:solidFill>
          <a:ln>
            <a:solidFill>
              <a:srgbClr val="0068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Show </a:t>
            </a:r>
            <a:r>
              <a:rPr lang="en-US" sz="2400" b="1" i="1" dirty="0" smtClean="0"/>
              <a:t>Value</a:t>
            </a:r>
            <a:r>
              <a:rPr lang="en-US" sz="2400" dirty="0" smtClean="0"/>
              <a:t> to Employer </a:t>
            </a:r>
            <a:endParaRPr lang="en-US" sz="2400" dirty="0"/>
          </a:p>
        </p:txBody>
      </p:sp>
      <p:sp>
        <p:nvSpPr>
          <p:cNvPr id="9" name="Rectangle 8"/>
          <p:cNvSpPr/>
          <p:nvPr/>
        </p:nvSpPr>
        <p:spPr>
          <a:xfrm>
            <a:off x="249383" y="6372225"/>
            <a:ext cx="1737360" cy="365760"/>
          </a:xfrm>
          <a:prstGeom prst="rect">
            <a:avLst/>
          </a:prstGeom>
          <a:solidFill>
            <a:srgbClr val="002452"/>
          </a:solidFill>
          <a:ln w="28575">
            <a:solidFill>
              <a:srgbClr val="0024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Purpose</a:t>
            </a:r>
            <a:endParaRPr lang="en-US" b="1" dirty="0">
              <a:solidFill>
                <a:schemeClr val="bg1"/>
              </a:solidFill>
            </a:endParaRPr>
          </a:p>
        </p:txBody>
      </p:sp>
      <p:sp>
        <p:nvSpPr>
          <p:cNvPr id="10" name="Rectangle 9"/>
          <p:cNvSpPr/>
          <p:nvPr/>
        </p:nvSpPr>
        <p:spPr>
          <a:xfrm>
            <a:off x="2063906" y="6372225"/>
            <a:ext cx="1737360" cy="365760"/>
          </a:xfrm>
          <a:prstGeom prst="rect">
            <a:avLst/>
          </a:prstGeom>
          <a:solidFill>
            <a:schemeClr val="bg1"/>
          </a:solidFill>
          <a:ln w="28575">
            <a:solidFill>
              <a:srgbClr val="0024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2452"/>
                </a:solidFill>
              </a:rPr>
              <a:t>Structure</a:t>
            </a:r>
            <a:endParaRPr lang="en-US" b="1" dirty="0">
              <a:solidFill>
                <a:srgbClr val="002452"/>
              </a:solidFill>
            </a:endParaRPr>
          </a:p>
        </p:txBody>
      </p:sp>
      <p:sp>
        <p:nvSpPr>
          <p:cNvPr id="11" name="Rectangle 10"/>
          <p:cNvSpPr/>
          <p:nvPr/>
        </p:nvSpPr>
        <p:spPr>
          <a:xfrm>
            <a:off x="3878429" y="6372225"/>
            <a:ext cx="1737360" cy="365760"/>
          </a:xfrm>
          <a:prstGeom prst="rect">
            <a:avLst/>
          </a:prstGeom>
          <a:solidFill>
            <a:schemeClr val="bg1"/>
          </a:solidFill>
          <a:ln w="28575">
            <a:solidFill>
              <a:srgbClr val="0024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2452"/>
                </a:solidFill>
              </a:rPr>
              <a:t>Example</a:t>
            </a:r>
          </a:p>
        </p:txBody>
      </p:sp>
      <p:sp>
        <p:nvSpPr>
          <p:cNvPr id="12" name="Rectangle 11"/>
          <p:cNvSpPr/>
          <p:nvPr/>
        </p:nvSpPr>
        <p:spPr>
          <a:xfrm>
            <a:off x="5692952" y="6372225"/>
            <a:ext cx="1737360" cy="365760"/>
          </a:xfrm>
          <a:prstGeom prst="rect">
            <a:avLst/>
          </a:prstGeom>
          <a:solidFill>
            <a:schemeClr val="bg1"/>
          </a:solidFill>
          <a:ln w="28575">
            <a:solidFill>
              <a:srgbClr val="0024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2452"/>
                </a:solidFill>
              </a:rPr>
              <a:t>Tips</a:t>
            </a:r>
            <a:endParaRPr lang="en-US" b="1" dirty="0">
              <a:solidFill>
                <a:srgbClr val="002452"/>
              </a:solidFill>
            </a:endParaRPr>
          </a:p>
        </p:txBody>
      </p:sp>
    </p:spTree>
    <p:extLst>
      <p:ext uri="{BB962C8B-B14F-4D97-AF65-F5344CB8AC3E}">
        <p14:creationId xmlns:p14="http://schemas.microsoft.com/office/powerpoint/2010/main" val="9492573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Structure of an Actuarial Resume</a:t>
            </a:r>
            <a:endParaRPr lang="en-US" b="1" dirty="0"/>
          </a:p>
        </p:txBody>
      </p:sp>
      <p:sp>
        <p:nvSpPr>
          <p:cNvPr id="5" name="Rectangle 4"/>
          <p:cNvSpPr/>
          <p:nvPr/>
        </p:nvSpPr>
        <p:spPr>
          <a:xfrm>
            <a:off x="249383" y="6372225"/>
            <a:ext cx="1737360" cy="365760"/>
          </a:xfrm>
          <a:prstGeom prst="rect">
            <a:avLst/>
          </a:prstGeom>
          <a:solidFill>
            <a:schemeClr val="bg1"/>
          </a:solidFill>
          <a:ln w="28575">
            <a:solidFill>
              <a:srgbClr val="0024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2452"/>
                </a:solidFill>
              </a:rPr>
              <a:t>Purpose</a:t>
            </a:r>
            <a:endParaRPr lang="en-US" b="1" dirty="0">
              <a:solidFill>
                <a:srgbClr val="002452"/>
              </a:solidFill>
            </a:endParaRPr>
          </a:p>
        </p:txBody>
      </p:sp>
      <p:sp>
        <p:nvSpPr>
          <p:cNvPr id="6" name="Rectangle 5"/>
          <p:cNvSpPr/>
          <p:nvPr/>
        </p:nvSpPr>
        <p:spPr>
          <a:xfrm>
            <a:off x="2063906" y="6372225"/>
            <a:ext cx="1737360" cy="365760"/>
          </a:xfrm>
          <a:prstGeom prst="rect">
            <a:avLst/>
          </a:prstGeom>
          <a:solidFill>
            <a:srgbClr val="002452"/>
          </a:solidFill>
          <a:ln w="28575">
            <a:solidFill>
              <a:srgbClr val="0024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Structure</a:t>
            </a:r>
            <a:endParaRPr lang="en-US" b="1" dirty="0">
              <a:solidFill>
                <a:schemeClr val="bg1"/>
              </a:solidFill>
            </a:endParaRPr>
          </a:p>
        </p:txBody>
      </p:sp>
      <p:sp>
        <p:nvSpPr>
          <p:cNvPr id="7" name="Rectangle 6"/>
          <p:cNvSpPr/>
          <p:nvPr/>
        </p:nvSpPr>
        <p:spPr>
          <a:xfrm>
            <a:off x="3878429" y="6372225"/>
            <a:ext cx="1737360" cy="365760"/>
          </a:xfrm>
          <a:prstGeom prst="rect">
            <a:avLst/>
          </a:prstGeom>
          <a:solidFill>
            <a:schemeClr val="bg1"/>
          </a:solidFill>
          <a:ln w="28575">
            <a:solidFill>
              <a:srgbClr val="0024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2452"/>
                </a:solidFill>
              </a:rPr>
              <a:t>Example</a:t>
            </a:r>
          </a:p>
        </p:txBody>
      </p:sp>
      <p:sp>
        <p:nvSpPr>
          <p:cNvPr id="8" name="Rectangle 7"/>
          <p:cNvSpPr/>
          <p:nvPr/>
        </p:nvSpPr>
        <p:spPr>
          <a:xfrm>
            <a:off x="5692952" y="6372225"/>
            <a:ext cx="1737360" cy="365760"/>
          </a:xfrm>
          <a:prstGeom prst="rect">
            <a:avLst/>
          </a:prstGeom>
          <a:solidFill>
            <a:schemeClr val="bg1"/>
          </a:solidFill>
          <a:ln w="28575">
            <a:solidFill>
              <a:srgbClr val="0024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2452"/>
                </a:solidFill>
              </a:rPr>
              <a:t>Tips</a:t>
            </a:r>
            <a:endParaRPr lang="en-US" b="1" dirty="0">
              <a:solidFill>
                <a:srgbClr val="002452"/>
              </a:solidFill>
            </a:endParaRPr>
          </a:p>
        </p:txBody>
      </p:sp>
      <p:sp>
        <p:nvSpPr>
          <p:cNvPr id="9" name="Rectangle 8"/>
          <p:cNvSpPr/>
          <p:nvPr/>
        </p:nvSpPr>
        <p:spPr>
          <a:xfrm>
            <a:off x="2343929" y="1423512"/>
            <a:ext cx="640080" cy="548640"/>
          </a:xfrm>
          <a:prstGeom prst="rect">
            <a:avLst/>
          </a:prstGeom>
          <a:solidFill>
            <a:srgbClr val="0068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bg1"/>
                </a:solidFill>
              </a:rPr>
              <a:t>I.</a:t>
            </a:r>
            <a:endParaRPr lang="en-US" sz="2400" b="1" dirty="0">
              <a:solidFill>
                <a:schemeClr val="bg1"/>
              </a:solidFill>
            </a:endParaRPr>
          </a:p>
        </p:txBody>
      </p:sp>
      <p:sp>
        <p:nvSpPr>
          <p:cNvPr id="10" name="Rectangle 9"/>
          <p:cNvSpPr/>
          <p:nvPr/>
        </p:nvSpPr>
        <p:spPr>
          <a:xfrm>
            <a:off x="2343929" y="2074675"/>
            <a:ext cx="640080" cy="548640"/>
          </a:xfrm>
          <a:prstGeom prst="rect">
            <a:avLst/>
          </a:prstGeom>
          <a:solidFill>
            <a:srgbClr val="0068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bg1"/>
                </a:solidFill>
              </a:rPr>
              <a:t>II.</a:t>
            </a:r>
            <a:endParaRPr lang="en-US" sz="2400" b="1" dirty="0">
              <a:solidFill>
                <a:schemeClr val="bg1"/>
              </a:solidFill>
            </a:endParaRPr>
          </a:p>
        </p:txBody>
      </p:sp>
      <p:sp>
        <p:nvSpPr>
          <p:cNvPr id="11" name="Rectangle 10"/>
          <p:cNvSpPr/>
          <p:nvPr/>
        </p:nvSpPr>
        <p:spPr>
          <a:xfrm>
            <a:off x="2352501" y="2725838"/>
            <a:ext cx="640080" cy="548640"/>
          </a:xfrm>
          <a:prstGeom prst="rect">
            <a:avLst/>
          </a:prstGeom>
          <a:solidFill>
            <a:srgbClr val="0068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bg1"/>
                </a:solidFill>
              </a:rPr>
              <a:t>III.</a:t>
            </a:r>
            <a:endParaRPr lang="en-US" sz="2400" b="1" dirty="0">
              <a:solidFill>
                <a:schemeClr val="bg1"/>
              </a:solidFill>
            </a:endParaRPr>
          </a:p>
        </p:txBody>
      </p:sp>
      <p:sp>
        <p:nvSpPr>
          <p:cNvPr id="12" name="Rectangle 11"/>
          <p:cNvSpPr/>
          <p:nvPr/>
        </p:nvSpPr>
        <p:spPr>
          <a:xfrm>
            <a:off x="2352501" y="3378082"/>
            <a:ext cx="640080" cy="548640"/>
          </a:xfrm>
          <a:prstGeom prst="rect">
            <a:avLst/>
          </a:prstGeom>
          <a:solidFill>
            <a:srgbClr val="0068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bg1"/>
                </a:solidFill>
              </a:rPr>
              <a:t>IV.</a:t>
            </a:r>
            <a:endParaRPr lang="en-US" sz="2400" b="1" dirty="0">
              <a:solidFill>
                <a:schemeClr val="bg1"/>
              </a:solidFill>
            </a:endParaRPr>
          </a:p>
        </p:txBody>
      </p:sp>
      <p:sp>
        <p:nvSpPr>
          <p:cNvPr id="13" name="Rectangle 12"/>
          <p:cNvSpPr/>
          <p:nvPr/>
        </p:nvSpPr>
        <p:spPr>
          <a:xfrm>
            <a:off x="2352501" y="4028164"/>
            <a:ext cx="640080" cy="548640"/>
          </a:xfrm>
          <a:prstGeom prst="rect">
            <a:avLst/>
          </a:prstGeom>
          <a:solidFill>
            <a:srgbClr val="0068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V</a:t>
            </a:r>
            <a:r>
              <a:rPr lang="en-US" sz="2400" b="1" dirty="0" smtClean="0">
                <a:solidFill>
                  <a:schemeClr val="bg1"/>
                </a:solidFill>
              </a:rPr>
              <a:t>.</a:t>
            </a:r>
            <a:endParaRPr lang="en-US" sz="2400" b="1" dirty="0">
              <a:solidFill>
                <a:schemeClr val="bg1"/>
              </a:solidFill>
            </a:endParaRPr>
          </a:p>
        </p:txBody>
      </p:sp>
      <p:sp>
        <p:nvSpPr>
          <p:cNvPr id="14" name="Rectangle 13"/>
          <p:cNvSpPr/>
          <p:nvPr/>
        </p:nvSpPr>
        <p:spPr>
          <a:xfrm>
            <a:off x="2352501" y="4678246"/>
            <a:ext cx="640080" cy="548640"/>
          </a:xfrm>
          <a:prstGeom prst="rect">
            <a:avLst/>
          </a:prstGeom>
          <a:solidFill>
            <a:srgbClr val="0068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bg1"/>
                </a:solidFill>
              </a:rPr>
              <a:t>VI.</a:t>
            </a:r>
            <a:endParaRPr lang="en-US" sz="2400" b="1" dirty="0">
              <a:solidFill>
                <a:schemeClr val="bg1"/>
              </a:solidFill>
            </a:endParaRPr>
          </a:p>
        </p:txBody>
      </p:sp>
      <p:sp>
        <p:nvSpPr>
          <p:cNvPr id="15" name="Rectangle 14"/>
          <p:cNvSpPr/>
          <p:nvPr/>
        </p:nvSpPr>
        <p:spPr>
          <a:xfrm>
            <a:off x="2352501" y="5328328"/>
            <a:ext cx="640080" cy="548640"/>
          </a:xfrm>
          <a:prstGeom prst="rect">
            <a:avLst/>
          </a:prstGeom>
          <a:solidFill>
            <a:srgbClr val="0068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bg1"/>
                </a:solidFill>
              </a:rPr>
              <a:t>VII.</a:t>
            </a:r>
            <a:endParaRPr lang="en-US" sz="2400" b="1" dirty="0">
              <a:solidFill>
                <a:schemeClr val="bg1"/>
              </a:solidFill>
            </a:endParaRPr>
          </a:p>
        </p:txBody>
      </p:sp>
      <p:sp>
        <p:nvSpPr>
          <p:cNvPr id="16" name="Rectangle 15"/>
          <p:cNvSpPr/>
          <p:nvPr/>
        </p:nvSpPr>
        <p:spPr>
          <a:xfrm>
            <a:off x="3123246" y="1423512"/>
            <a:ext cx="5943600" cy="548640"/>
          </a:xfrm>
          <a:prstGeom prst="rect">
            <a:avLst/>
          </a:prstGeom>
          <a:solidFill>
            <a:schemeClr val="bg1"/>
          </a:solidFill>
          <a:ln w="28575">
            <a:solidFill>
              <a:srgbClr val="0068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smtClean="0">
                <a:solidFill>
                  <a:schemeClr val="tx1"/>
                </a:solidFill>
              </a:rPr>
              <a:t>Title</a:t>
            </a:r>
            <a:endParaRPr lang="en-US" sz="2400" dirty="0">
              <a:solidFill>
                <a:schemeClr val="tx1"/>
              </a:solidFill>
            </a:endParaRPr>
          </a:p>
        </p:txBody>
      </p:sp>
      <p:sp>
        <p:nvSpPr>
          <p:cNvPr id="17" name="Rectangle 16"/>
          <p:cNvSpPr/>
          <p:nvPr/>
        </p:nvSpPr>
        <p:spPr>
          <a:xfrm>
            <a:off x="3123246" y="2074675"/>
            <a:ext cx="5943600" cy="548640"/>
          </a:xfrm>
          <a:prstGeom prst="rect">
            <a:avLst/>
          </a:prstGeom>
          <a:solidFill>
            <a:schemeClr val="bg1"/>
          </a:solidFill>
          <a:ln w="28575">
            <a:solidFill>
              <a:srgbClr val="0068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smtClean="0">
                <a:solidFill>
                  <a:schemeClr val="tx1"/>
                </a:solidFill>
              </a:rPr>
              <a:t>Education</a:t>
            </a:r>
            <a:endParaRPr lang="en-US" sz="2400" dirty="0">
              <a:solidFill>
                <a:schemeClr val="tx1"/>
              </a:solidFill>
            </a:endParaRPr>
          </a:p>
        </p:txBody>
      </p:sp>
      <p:sp>
        <p:nvSpPr>
          <p:cNvPr id="18" name="Rectangle 17"/>
          <p:cNvSpPr/>
          <p:nvPr/>
        </p:nvSpPr>
        <p:spPr>
          <a:xfrm>
            <a:off x="3123246" y="2725838"/>
            <a:ext cx="5943600" cy="548640"/>
          </a:xfrm>
          <a:prstGeom prst="rect">
            <a:avLst/>
          </a:prstGeom>
          <a:solidFill>
            <a:schemeClr val="bg1"/>
          </a:solidFill>
          <a:ln w="28575">
            <a:solidFill>
              <a:srgbClr val="0068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smtClean="0">
                <a:solidFill>
                  <a:schemeClr val="tx1"/>
                </a:solidFill>
              </a:rPr>
              <a:t>Exams &amp; VEEs</a:t>
            </a:r>
            <a:endParaRPr lang="en-US" sz="2800" dirty="0">
              <a:solidFill>
                <a:schemeClr val="tx1"/>
              </a:solidFill>
            </a:endParaRPr>
          </a:p>
        </p:txBody>
      </p:sp>
      <p:sp>
        <p:nvSpPr>
          <p:cNvPr id="19" name="Rectangle 18"/>
          <p:cNvSpPr/>
          <p:nvPr/>
        </p:nvSpPr>
        <p:spPr>
          <a:xfrm>
            <a:off x="3123246" y="3377001"/>
            <a:ext cx="5943600" cy="548640"/>
          </a:xfrm>
          <a:prstGeom prst="rect">
            <a:avLst/>
          </a:prstGeom>
          <a:solidFill>
            <a:schemeClr val="bg1"/>
          </a:solidFill>
          <a:ln w="28575">
            <a:solidFill>
              <a:srgbClr val="0068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smtClean="0">
                <a:solidFill>
                  <a:schemeClr val="tx1"/>
                </a:solidFill>
              </a:rPr>
              <a:t>Relevant Work Experience</a:t>
            </a:r>
            <a:endParaRPr lang="en-US" sz="2800" dirty="0">
              <a:solidFill>
                <a:schemeClr val="tx1"/>
              </a:solidFill>
            </a:endParaRPr>
          </a:p>
        </p:txBody>
      </p:sp>
      <p:sp>
        <p:nvSpPr>
          <p:cNvPr id="20" name="Rectangle 19"/>
          <p:cNvSpPr/>
          <p:nvPr/>
        </p:nvSpPr>
        <p:spPr>
          <a:xfrm>
            <a:off x="3123246" y="4028164"/>
            <a:ext cx="5943600" cy="548640"/>
          </a:xfrm>
          <a:prstGeom prst="rect">
            <a:avLst/>
          </a:prstGeom>
          <a:solidFill>
            <a:schemeClr val="bg1"/>
          </a:solidFill>
          <a:ln w="28575">
            <a:solidFill>
              <a:srgbClr val="0068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smtClean="0">
                <a:solidFill>
                  <a:schemeClr val="tx1"/>
                </a:solidFill>
              </a:rPr>
              <a:t>Leadership &amp; Activities</a:t>
            </a:r>
            <a:endParaRPr lang="en-US" sz="2800" dirty="0">
              <a:solidFill>
                <a:schemeClr val="tx1"/>
              </a:solidFill>
            </a:endParaRPr>
          </a:p>
        </p:txBody>
      </p:sp>
      <p:sp>
        <p:nvSpPr>
          <p:cNvPr id="21" name="Rectangle 20"/>
          <p:cNvSpPr/>
          <p:nvPr/>
        </p:nvSpPr>
        <p:spPr>
          <a:xfrm>
            <a:off x="3123246" y="4678246"/>
            <a:ext cx="5943600" cy="548640"/>
          </a:xfrm>
          <a:prstGeom prst="rect">
            <a:avLst/>
          </a:prstGeom>
          <a:solidFill>
            <a:schemeClr val="bg1"/>
          </a:solidFill>
          <a:ln w="28575">
            <a:solidFill>
              <a:srgbClr val="0068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smtClean="0">
                <a:solidFill>
                  <a:schemeClr val="tx1"/>
                </a:solidFill>
              </a:rPr>
              <a:t>Skills &amp; Honors</a:t>
            </a:r>
            <a:endParaRPr lang="en-US" sz="2800" dirty="0">
              <a:solidFill>
                <a:schemeClr val="tx1"/>
              </a:solidFill>
            </a:endParaRPr>
          </a:p>
        </p:txBody>
      </p:sp>
      <p:sp>
        <p:nvSpPr>
          <p:cNvPr id="22" name="Rectangle 21"/>
          <p:cNvSpPr/>
          <p:nvPr/>
        </p:nvSpPr>
        <p:spPr>
          <a:xfrm>
            <a:off x="3123246" y="5328328"/>
            <a:ext cx="5943600" cy="548640"/>
          </a:xfrm>
          <a:prstGeom prst="rect">
            <a:avLst/>
          </a:prstGeom>
          <a:solidFill>
            <a:schemeClr val="bg1"/>
          </a:solidFill>
          <a:ln w="28575">
            <a:solidFill>
              <a:srgbClr val="0068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smtClean="0">
                <a:solidFill>
                  <a:schemeClr val="tx1"/>
                </a:solidFill>
              </a:rPr>
              <a:t>Additional (Interests/Hobbies, etc.)</a:t>
            </a:r>
            <a:endParaRPr lang="en-US" sz="2800" dirty="0">
              <a:solidFill>
                <a:schemeClr val="tx1"/>
              </a:solidFill>
            </a:endParaRPr>
          </a:p>
        </p:txBody>
      </p:sp>
    </p:spTree>
    <p:extLst>
      <p:ext uri="{BB962C8B-B14F-4D97-AF65-F5344CB8AC3E}">
        <p14:creationId xmlns:p14="http://schemas.microsoft.com/office/powerpoint/2010/main" val="12752205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Resume Walk Through</a:t>
            </a:r>
            <a:endParaRPr lang="en-US" dirty="0"/>
          </a:p>
        </p:txBody>
      </p:sp>
      <p:sp>
        <p:nvSpPr>
          <p:cNvPr id="4" name="Rectangle 3"/>
          <p:cNvSpPr/>
          <p:nvPr/>
        </p:nvSpPr>
        <p:spPr>
          <a:xfrm>
            <a:off x="5461463" y="1876369"/>
            <a:ext cx="6492240" cy="640080"/>
          </a:xfrm>
          <a:prstGeom prst="rect">
            <a:avLst/>
          </a:prstGeom>
          <a:solidFill>
            <a:schemeClr val="bg1"/>
          </a:solidFill>
          <a:ln w="38100">
            <a:solidFill>
              <a:srgbClr val="91BC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solidFill>
                  <a:schemeClr val="tx1"/>
                </a:solidFill>
              </a:rPr>
              <a:t>How Does Your Resume Differ?</a:t>
            </a:r>
            <a:endParaRPr lang="en-US" sz="2400" dirty="0">
              <a:solidFill>
                <a:schemeClr val="tx1"/>
              </a:solidFill>
            </a:endParaRPr>
          </a:p>
        </p:txBody>
      </p:sp>
      <p:sp>
        <p:nvSpPr>
          <p:cNvPr id="5" name="Rectangle 4"/>
          <p:cNvSpPr/>
          <p:nvPr/>
        </p:nvSpPr>
        <p:spPr>
          <a:xfrm>
            <a:off x="5461463" y="3093337"/>
            <a:ext cx="6492240" cy="640080"/>
          </a:xfrm>
          <a:prstGeom prst="rect">
            <a:avLst/>
          </a:prstGeom>
          <a:solidFill>
            <a:schemeClr val="bg1"/>
          </a:solidFill>
          <a:ln w="38100">
            <a:solidFill>
              <a:srgbClr val="488E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solidFill>
                  <a:schemeClr val="tx1"/>
                </a:solidFill>
              </a:rPr>
              <a:t>Find </a:t>
            </a:r>
            <a:r>
              <a:rPr lang="en-US" sz="2400" b="1" i="1" dirty="0" smtClean="0">
                <a:solidFill>
                  <a:schemeClr val="tx1"/>
                </a:solidFill>
              </a:rPr>
              <a:t>opportunities</a:t>
            </a:r>
            <a:r>
              <a:rPr lang="en-US" sz="2400" dirty="0" smtClean="0">
                <a:solidFill>
                  <a:schemeClr val="tx1"/>
                </a:solidFill>
              </a:rPr>
              <a:t> at Penn State to </a:t>
            </a:r>
            <a:r>
              <a:rPr lang="en-US" sz="2400" b="1" i="1" dirty="0" smtClean="0">
                <a:solidFill>
                  <a:schemeClr val="tx1"/>
                </a:solidFill>
              </a:rPr>
              <a:t>fill white space</a:t>
            </a:r>
            <a:endParaRPr lang="en-US" sz="2400" b="1" i="1" dirty="0">
              <a:solidFill>
                <a:schemeClr val="tx1"/>
              </a:solidFill>
            </a:endParaRPr>
          </a:p>
        </p:txBody>
      </p:sp>
      <p:sp>
        <p:nvSpPr>
          <p:cNvPr id="6" name="Rectangle 5"/>
          <p:cNvSpPr/>
          <p:nvPr/>
        </p:nvSpPr>
        <p:spPr>
          <a:xfrm>
            <a:off x="5461463" y="4262922"/>
            <a:ext cx="6492240" cy="640080"/>
          </a:xfrm>
          <a:prstGeom prst="rect">
            <a:avLst/>
          </a:prstGeom>
          <a:solidFill>
            <a:schemeClr val="bg1"/>
          </a:solidFill>
          <a:ln w="38100">
            <a:solidFill>
              <a:srgbClr val="0068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solidFill>
                  <a:schemeClr val="tx1"/>
                </a:solidFill>
              </a:rPr>
              <a:t>Remember: How will the recruiter see me?</a:t>
            </a:r>
            <a:endParaRPr lang="en-US" sz="2400" dirty="0">
              <a:solidFill>
                <a:schemeClr val="tx1"/>
              </a:solidFill>
            </a:endParaRPr>
          </a:p>
        </p:txBody>
      </p:sp>
      <p:sp>
        <p:nvSpPr>
          <p:cNvPr id="7" name="Rectangle 6"/>
          <p:cNvSpPr/>
          <p:nvPr/>
        </p:nvSpPr>
        <p:spPr>
          <a:xfrm>
            <a:off x="249383" y="6372225"/>
            <a:ext cx="1737360" cy="365760"/>
          </a:xfrm>
          <a:prstGeom prst="rect">
            <a:avLst/>
          </a:prstGeom>
          <a:solidFill>
            <a:schemeClr val="bg1"/>
          </a:solidFill>
          <a:ln w="28575">
            <a:solidFill>
              <a:srgbClr val="0024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2452"/>
                </a:solidFill>
              </a:rPr>
              <a:t>Purpose</a:t>
            </a:r>
            <a:endParaRPr lang="en-US" b="1" dirty="0">
              <a:solidFill>
                <a:srgbClr val="002452"/>
              </a:solidFill>
            </a:endParaRPr>
          </a:p>
        </p:txBody>
      </p:sp>
      <p:sp>
        <p:nvSpPr>
          <p:cNvPr id="8" name="Rectangle 7"/>
          <p:cNvSpPr/>
          <p:nvPr/>
        </p:nvSpPr>
        <p:spPr>
          <a:xfrm>
            <a:off x="2063906" y="6372225"/>
            <a:ext cx="1737360" cy="365760"/>
          </a:xfrm>
          <a:prstGeom prst="rect">
            <a:avLst/>
          </a:prstGeom>
          <a:solidFill>
            <a:schemeClr val="bg1"/>
          </a:solidFill>
          <a:ln w="28575">
            <a:solidFill>
              <a:srgbClr val="0024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2452"/>
                </a:solidFill>
              </a:rPr>
              <a:t>Structure</a:t>
            </a:r>
            <a:endParaRPr lang="en-US" b="1" dirty="0">
              <a:solidFill>
                <a:srgbClr val="002452"/>
              </a:solidFill>
            </a:endParaRPr>
          </a:p>
        </p:txBody>
      </p:sp>
      <p:sp>
        <p:nvSpPr>
          <p:cNvPr id="9" name="Rectangle 8"/>
          <p:cNvSpPr/>
          <p:nvPr/>
        </p:nvSpPr>
        <p:spPr>
          <a:xfrm>
            <a:off x="3878429" y="6372225"/>
            <a:ext cx="1737360" cy="365760"/>
          </a:xfrm>
          <a:prstGeom prst="rect">
            <a:avLst/>
          </a:prstGeom>
          <a:solidFill>
            <a:srgbClr val="002452"/>
          </a:solidFill>
          <a:ln w="28575">
            <a:solidFill>
              <a:srgbClr val="0024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Example</a:t>
            </a:r>
          </a:p>
        </p:txBody>
      </p:sp>
      <p:sp>
        <p:nvSpPr>
          <p:cNvPr id="10" name="Rectangle 9"/>
          <p:cNvSpPr/>
          <p:nvPr/>
        </p:nvSpPr>
        <p:spPr>
          <a:xfrm>
            <a:off x="5692952" y="6372225"/>
            <a:ext cx="1737360" cy="365760"/>
          </a:xfrm>
          <a:prstGeom prst="rect">
            <a:avLst/>
          </a:prstGeom>
          <a:solidFill>
            <a:schemeClr val="bg1"/>
          </a:solidFill>
          <a:ln w="28575">
            <a:solidFill>
              <a:srgbClr val="0024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2452"/>
                </a:solidFill>
              </a:rPr>
              <a:t>Tips</a:t>
            </a:r>
            <a:endParaRPr lang="en-US" b="1" dirty="0">
              <a:solidFill>
                <a:srgbClr val="002452"/>
              </a:solidFill>
            </a:endParaRPr>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2299" y="1058488"/>
            <a:ext cx="4027520" cy="5212080"/>
          </a:xfrm>
          <a:prstGeom prst="rect">
            <a:avLst/>
          </a:prstGeom>
        </p:spPr>
      </p:pic>
    </p:spTree>
    <p:extLst>
      <p:ext uri="{BB962C8B-B14F-4D97-AF65-F5344CB8AC3E}">
        <p14:creationId xmlns:p14="http://schemas.microsoft.com/office/powerpoint/2010/main" val="7442472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 Title</a:t>
            </a:r>
            <a:endParaRPr lang="en-US" dirty="0"/>
          </a:p>
        </p:txBody>
      </p:sp>
      <p:sp>
        <p:nvSpPr>
          <p:cNvPr id="6" name="Rectangle 5"/>
          <p:cNvSpPr/>
          <p:nvPr/>
        </p:nvSpPr>
        <p:spPr>
          <a:xfrm>
            <a:off x="243840" y="1085368"/>
            <a:ext cx="11704320" cy="457200"/>
          </a:xfrm>
          <a:prstGeom prst="rect">
            <a:avLst/>
          </a:prstGeom>
          <a:solidFill>
            <a:srgbClr val="91BCED"/>
          </a:solidFill>
          <a:ln>
            <a:solidFill>
              <a:srgbClr val="91BC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bg1"/>
                </a:solidFill>
              </a:rPr>
              <a:t>Full Name, Phone Number, (Personal) Email, Current &amp; Permanent Address</a:t>
            </a:r>
            <a:endParaRPr lang="en-US" sz="2400" b="1" dirty="0">
              <a:solidFill>
                <a:schemeClr val="bg1"/>
              </a:solidFill>
            </a:endParaRPr>
          </a:p>
        </p:txBody>
      </p:sp>
      <p:sp>
        <p:nvSpPr>
          <p:cNvPr id="7" name="Rectangle 6"/>
          <p:cNvSpPr/>
          <p:nvPr/>
        </p:nvSpPr>
        <p:spPr>
          <a:xfrm>
            <a:off x="426720" y="1690682"/>
            <a:ext cx="11338560" cy="1554480"/>
          </a:xfrm>
          <a:prstGeom prst="rect">
            <a:avLst/>
          </a:prstGeom>
          <a:solidFill>
            <a:schemeClr val="bg1"/>
          </a:solidFill>
          <a:ln w="38100">
            <a:solidFill>
              <a:srgbClr val="91BCED"/>
            </a:solidFill>
          </a:ln>
        </p:spPr>
        <p:style>
          <a:lnRef idx="2">
            <a:schemeClr val="accent1">
              <a:shade val="50000"/>
            </a:schemeClr>
          </a:lnRef>
          <a:fillRef idx="1">
            <a:schemeClr val="accent1"/>
          </a:fillRef>
          <a:effectRef idx="0">
            <a:schemeClr val="accent1"/>
          </a:effectRef>
          <a:fontRef idx="minor">
            <a:schemeClr val="lt1"/>
          </a:fontRef>
        </p:style>
        <p:txBody>
          <a:bodyPr lIns="45720" rIns="0" rtlCol="0" anchor="ctr"/>
          <a:lstStyle/>
          <a:p>
            <a:pPr marL="342900" indent="-342900">
              <a:buFont typeface="Arial" charset="0"/>
              <a:buChar char="•"/>
            </a:pPr>
            <a:r>
              <a:rPr lang="en-US" sz="2000" dirty="0" smtClean="0">
                <a:solidFill>
                  <a:schemeClr val="tx1"/>
                </a:solidFill>
              </a:rPr>
              <a:t>Name </a:t>
            </a:r>
            <a:r>
              <a:rPr lang="en-US" sz="2000" b="1" i="1" dirty="0" smtClean="0">
                <a:solidFill>
                  <a:schemeClr val="tx1"/>
                </a:solidFill>
              </a:rPr>
              <a:t>size 20+ </a:t>
            </a:r>
            <a:r>
              <a:rPr lang="en-US" sz="2000" dirty="0" smtClean="0">
                <a:solidFill>
                  <a:schemeClr val="tx1"/>
                </a:solidFill>
              </a:rPr>
              <a:t>font</a:t>
            </a:r>
          </a:p>
          <a:p>
            <a:pPr marL="342900" indent="-342900">
              <a:buFont typeface="Arial" charset="0"/>
              <a:buChar char="•"/>
            </a:pPr>
            <a:r>
              <a:rPr lang="en-US" sz="2000" dirty="0" smtClean="0">
                <a:solidFill>
                  <a:schemeClr val="tx1"/>
                </a:solidFill>
              </a:rPr>
              <a:t>If people have trouble reading your name, add </a:t>
            </a:r>
            <a:r>
              <a:rPr lang="en-US" sz="2000" b="1" i="1" dirty="0" smtClean="0">
                <a:solidFill>
                  <a:schemeClr val="tx1"/>
                </a:solidFill>
              </a:rPr>
              <a:t>phonetic spelling or nickname</a:t>
            </a:r>
          </a:p>
          <a:p>
            <a:pPr marL="342900" indent="-342900">
              <a:buFont typeface="Arial" charset="0"/>
              <a:buChar char="•"/>
            </a:pPr>
            <a:r>
              <a:rPr lang="en-US" sz="2000" dirty="0" smtClean="0">
                <a:solidFill>
                  <a:schemeClr val="tx1"/>
                </a:solidFill>
              </a:rPr>
              <a:t>Use </a:t>
            </a:r>
            <a:r>
              <a:rPr lang="en-US" sz="2000" b="1" i="1" dirty="0" smtClean="0">
                <a:solidFill>
                  <a:schemeClr val="tx1"/>
                </a:solidFill>
              </a:rPr>
              <a:t>personal</a:t>
            </a:r>
            <a:r>
              <a:rPr lang="en-US" sz="2000" dirty="0" smtClean="0">
                <a:solidFill>
                  <a:schemeClr val="tx1"/>
                </a:solidFill>
              </a:rPr>
              <a:t> (and professional) email – Eventually, you will not have your PSU email</a:t>
            </a:r>
          </a:p>
          <a:p>
            <a:pPr marL="342900" indent="-342900">
              <a:buFont typeface="Arial" charset="0"/>
              <a:buChar char="•"/>
            </a:pPr>
            <a:r>
              <a:rPr lang="en-US" sz="2000" dirty="0" smtClean="0">
                <a:solidFill>
                  <a:schemeClr val="tx1"/>
                </a:solidFill>
              </a:rPr>
              <a:t>If you are an international student with permanent residence, put that near the top of your resume. If you are not, don’t put it on your resume, but inform the employer honestly about your visa status if asked.</a:t>
            </a:r>
            <a:endParaRPr lang="en-US" sz="2000" dirty="0">
              <a:solidFill>
                <a:schemeClr val="tx1"/>
              </a:solidFill>
            </a:endParaRPr>
          </a:p>
        </p:txBody>
      </p:sp>
      <p:sp>
        <p:nvSpPr>
          <p:cNvPr id="12" name="Rectangle 11"/>
          <p:cNvSpPr/>
          <p:nvPr/>
        </p:nvSpPr>
        <p:spPr>
          <a:xfrm>
            <a:off x="249383" y="6372225"/>
            <a:ext cx="1737360" cy="365760"/>
          </a:xfrm>
          <a:prstGeom prst="rect">
            <a:avLst/>
          </a:prstGeom>
          <a:solidFill>
            <a:schemeClr val="bg1"/>
          </a:solidFill>
          <a:ln w="28575">
            <a:solidFill>
              <a:srgbClr val="0024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2452"/>
                </a:solidFill>
              </a:rPr>
              <a:t>Purpose</a:t>
            </a:r>
            <a:endParaRPr lang="en-US" b="1" dirty="0">
              <a:solidFill>
                <a:srgbClr val="002452"/>
              </a:solidFill>
            </a:endParaRPr>
          </a:p>
        </p:txBody>
      </p:sp>
      <p:sp>
        <p:nvSpPr>
          <p:cNvPr id="13" name="Rectangle 12"/>
          <p:cNvSpPr/>
          <p:nvPr/>
        </p:nvSpPr>
        <p:spPr>
          <a:xfrm>
            <a:off x="2063906" y="6372225"/>
            <a:ext cx="1737360" cy="365760"/>
          </a:xfrm>
          <a:prstGeom prst="rect">
            <a:avLst/>
          </a:prstGeom>
          <a:solidFill>
            <a:schemeClr val="bg1"/>
          </a:solidFill>
          <a:ln w="28575">
            <a:solidFill>
              <a:srgbClr val="0024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2452"/>
                </a:solidFill>
              </a:rPr>
              <a:t>Structure</a:t>
            </a:r>
            <a:endParaRPr lang="en-US" b="1" dirty="0">
              <a:solidFill>
                <a:srgbClr val="002452"/>
              </a:solidFill>
            </a:endParaRPr>
          </a:p>
        </p:txBody>
      </p:sp>
      <p:sp>
        <p:nvSpPr>
          <p:cNvPr id="14" name="Rectangle 13"/>
          <p:cNvSpPr/>
          <p:nvPr/>
        </p:nvSpPr>
        <p:spPr>
          <a:xfrm>
            <a:off x="3878429" y="6372225"/>
            <a:ext cx="1737360" cy="365760"/>
          </a:xfrm>
          <a:prstGeom prst="rect">
            <a:avLst/>
          </a:prstGeom>
          <a:solidFill>
            <a:srgbClr val="002452"/>
          </a:solidFill>
          <a:ln w="28575">
            <a:solidFill>
              <a:srgbClr val="0024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Example</a:t>
            </a:r>
          </a:p>
        </p:txBody>
      </p:sp>
      <p:sp>
        <p:nvSpPr>
          <p:cNvPr id="15" name="Rectangle 14"/>
          <p:cNvSpPr/>
          <p:nvPr/>
        </p:nvSpPr>
        <p:spPr>
          <a:xfrm>
            <a:off x="5692952" y="6372225"/>
            <a:ext cx="1737360" cy="365760"/>
          </a:xfrm>
          <a:prstGeom prst="rect">
            <a:avLst/>
          </a:prstGeom>
          <a:solidFill>
            <a:schemeClr val="bg1"/>
          </a:solidFill>
          <a:ln w="28575">
            <a:solidFill>
              <a:srgbClr val="0024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2452"/>
                </a:solidFill>
              </a:rPr>
              <a:t>Tips</a:t>
            </a:r>
            <a:endParaRPr lang="en-US" b="1" dirty="0">
              <a:solidFill>
                <a:srgbClr val="002452"/>
              </a:solidFill>
            </a:endParaRPr>
          </a:p>
        </p:txBody>
      </p:sp>
      <p:pic>
        <p:nvPicPr>
          <p:cNvPr id="17" name="Picture 16"/>
          <p:cNvPicPr>
            <a:picLocks noChangeAspect="1"/>
          </p:cNvPicPr>
          <p:nvPr/>
        </p:nvPicPr>
        <p:blipFill rotWithShape="1">
          <a:blip r:embed="rId2">
            <a:extLst>
              <a:ext uri="{28A0092B-C50C-407E-A947-70E740481C1C}">
                <a14:useLocalDpi xmlns:a14="http://schemas.microsoft.com/office/drawing/2010/main" val="0"/>
              </a:ext>
            </a:extLst>
          </a:blip>
          <a:srcRect b="83562"/>
          <a:stretch/>
        </p:blipFill>
        <p:spPr>
          <a:xfrm>
            <a:off x="435152" y="3393276"/>
            <a:ext cx="10515600" cy="2236936"/>
          </a:xfrm>
          <a:prstGeom prst="rect">
            <a:avLst/>
          </a:prstGeom>
        </p:spPr>
      </p:pic>
    </p:spTree>
    <p:extLst>
      <p:ext uri="{BB962C8B-B14F-4D97-AF65-F5344CB8AC3E}">
        <p14:creationId xmlns:p14="http://schemas.microsoft.com/office/powerpoint/2010/main" val="16193084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II. Education</a:t>
            </a:r>
            <a:endParaRPr lang="en-US" dirty="0"/>
          </a:p>
        </p:txBody>
      </p:sp>
      <p:sp>
        <p:nvSpPr>
          <p:cNvPr id="3" name="Rectangle 2"/>
          <p:cNvSpPr/>
          <p:nvPr/>
        </p:nvSpPr>
        <p:spPr>
          <a:xfrm>
            <a:off x="243840" y="1085368"/>
            <a:ext cx="11704320" cy="457200"/>
          </a:xfrm>
          <a:prstGeom prst="rect">
            <a:avLst/>
          </a:prstGeom>
          <a:solidFill>
            <a:srgbClr val="488EE1"/>
          </a:solidFill>
          <a:ln>
            <a:solidFill>
              <a:srgbClr val="488E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bg1"/>
                </a:solidFill>
              </a:rPr>
              <a:t>School, Major, Graduation Date, GPA, Semesters on Dean’s List</a:t>
            </a:r>
            <a:endParaRPr lang="en-US" sz="2400" b="1" dirty="0">
              <a:solidFill>
                <a:schemeClr val="bg1"/>
              </a:solidFill>
            </a:endParaRPr>
          </a:p>
        </p:txBody>
      </p:sp>
      <p:sp>
        <p:nvSpPr>
          <p:cNvPr id="4" name="Rectangle 3"/>
          <p:cNvSpPr/>
          <p:nvPr/>
        </p:nvSpPr>
        <p:spPr>
          <a:xfrm>
            <a:off x="426720" y="1690682"/>
            <a:ext cx="11338560" cy="1554480"/>
          </a:xfrm>
          <a:prstGeom prst="rect">
            <a:avLst/>
          </a:prstGeom>
          <a:solidFill>
            <a:schemeClr val="bg1"/>
          </a:solidFill>
          <a:ln w="38100">
            <a:solidFill>
              <a:srgbClr val="488EE1"/>
            </a:solidFill>
          </a:ln>
        </p:spPr>
        <p:style>
          <a:lnRef idx="2">
            <a:schemeClr val="accent1">
              <a:shade val="50000"/>
            </a:schemeClr>
          </a:lnRef>
          <a:fillRef idx="1">
            <a:schemeClr val="accent1"/>
          </a:fillRef>
          <a:effectRef idx="0">
            <a:schemeClr val="accent1"/>
          </a:effectRef>
          <a:fontRef idx="minor">
            <a:schemeClr val="lt1"/>
          </a:fontRef>
        </p:style>
        <p:txBody>
          <a:bodyPr lIns="45720" rIns="0" rtlCol="0" anchor="ctr"/>
          <a:lstStyle/>
          <a:p>
            <a:pPr marL="342900" indent="-342900">
              <a:buFont typeface="Arial" charset="0"/>
              <a:buChar char="•"/>
            </a:pPr>
            <a:r>
              <a:rPr lang="en-US" sz="2000" b="1" dirty="0" smtClean="0">
                <a:solidFill>
                  <a:schemeClr val="tx1"/>
                </a:solidFill>
              </a:rPr>
              <a:t>Do NOT round your GPA. </a:t>
            </a:r>
            <a:r>
              <a:rPr lang="en-US" sz="2000" dirty="0" smtClean="0">
                <a:solidFill>
                  <a:schemeClr val="tx1"/>
                </a:solidFill>
              </a:rPr>
              <a:t>(3.46 ≠ 3.5)</a:t>
            </a:r>
          </a:p>
          <a:p>
            <a:pPr marL="342900" indent="-342900">
              <a:buFont typeface="Arial" charset="0"/>
              <a:buChar char="•"/>
            </a:pPr>
            <a:r>
              <a:rPr lang="en-US" sz="2000" dirty="0" smtClean="0">
                <a:solidFill>
                  <a:schemeClr val="tx1"/>
                </a:solidFill>
              </a:rPr>
              <a:t>If your </a:t>
            </a:r>
            <a:r>
              <a:rPr lang="en-US" sz="2000" b="1" i="1" dirty="0" smtClean="0">
                <a:solidFill>
                  <a:schemeClr val="tx1"/>
                </a:solidFill>
              </a:rPr>
              <a:t>GPA is &lt; 3.0</a:t>
            </a:r>
            <a:r>
              <a:rPr lang="en-US" sz="2000" dirty="0" smtClean="0">
                <a:solidFill>
                  <a:schemeClr val="tx1"/>
                </a:solidFill>
              </a:rPr>
              <a:t>, list your major-related GPA if it is higher </a:t>
            </a:r>
            <a:r>
              <a:rPr lang="en-US" sz="2000" b="1" dirty="0" smtClean="0">
                <a:solidFill>
                  <a:schemeClr val="tx1"/>
                </a:solidFill>
              </a:rPr>
              <a:t>OR</a:t>
            </a:r>
            <a:r>
              <a:rPr lang="en-US" sz="2000" dirty="0" smtClean="0">
                <a:solidFill>
                  <a:schemeClr val="tx1"/>
                </a:solidFill>
              </a:rPr>
              <a:t> remove it entirely but be ready for questions about it</a:t>
            </a:r>
          </a:p>
          <a:p>
            <a:pPr marL="342900" indent="-342900">
              <a:buFont typeface="Arial" charset="0"/>
              <a:buChar char="•"/>
            </a:pPr>
            <a:r>
              <a:rPr lang="en-US" sz="2000" dirty="0" smtClean="0">
                <a:solidFill>
                  <a:schemeClr val="tx1"/>
                </a:solidFill>
              </a:rPr>
              <a:t>B.S. not B.A. even in </a:t>
            </a:r>
            <a:r>
              <a:rPr lang="en-US" sz="2000" dirty="0" err="1" smtClean="0">
                <a:solidFill>
                  <a:schemeClr val="tx1"/>
                </a:solidFill>
              </a:rPr>
              <a:t>Smeal</a:t>
            </a:r>
            <a:r>
              <a:rPr lang="en-US" sz="2000" dirty="0" smtClean="0">
                <a:solidFill>
                  <a:schemeClr val="tx1"/>
                </a:solidFill>
              </a:rPr>
              <a:t> </a:t>
            </a:r>
            <a:endParaRPr lang="en-US" sz="2000" dirty="0">
              <a:solidFill>
                <a:schemeClr val="tx1"/>
              </a:solidFill>
            </a:endParaRPr>
          </a:p>
        </p:txBody>
      </p:sp>
      <p:sp>
        <p:nvSpPr>
          <p:cNvPr id="7" name="Rectangle 6"/>
          <p:cNvSpPr/>
          <p:nvPr/>
        </p:nvSpPr>
        <p:spPr>
          <a:xfrm>
            <a:off x="249383" y="6372225"/>
            <a:ext cx="1737360" cy="365760"/>
          </a:xfrm>
          <a:prstGeom prst="rect">
            <a:avLst/>
          </a:prstGeom>
          <a:solidFill>
            <a:schemeClr val="bg1"/>
          </a:solidFill>
          <a:ln w="28575">
            <a:solidFill>
              <a:srgbClr val="0024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2452"/>
                </a:solidFill>
              </a:rPr>
              <a:t>Purpose</a:t>
            </a:r>
            <a:endParaRPr lang="en-US" b="1" dirty="0">
              <a:solidFill>
                <a:srgbClr val="002452"/>
              </a:solidFill>
            </a:endParaRPr>
          </a:p>
        </p:txBody>
      </p:sp>
      <p:sp>
        <p:nvSpPr>
          <p:cNvPr id="8" name="Rectangle 7"/>
          <p:cNvSpPr/>
          <p:nvPr/>
        </p:nvSpPr>
        <p:spPr>
          <a:xfrm>
            <a:off x="2063906" y="6372225"/>
            <a:ext cx="1737360" cy="365760"/>
          </a:xfrm>
          <a:prstGeom prst="rect">
            <a:avLst/>
          </a:prstGeom>
          <a:solidFill>
            <a:schemeClr val="bg1"/>
          </a:solidFill>
          <a:ln w="28575">
            <a:solidFill>
              <a:srgbClr val="0024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2452"/>
                </a:solidFill>
              </a:rPr>
              <a:t>Structure</a:t>
            </a:r>
            <a:endParaRPr lang="en-US" b="1" dirty="0">
              <a:solidFill>
                <a:srgbClr val="002452"/>
              </a:solidFill>
            </a:endParaRPr>
          </a:p>
        </p:txBody>
      </p:sp>
      <p:sp>
        <p:nvSpPr>
          <p:cNvPr id="9" name="Rectangle 8"/>
          <p:cNvSpPr/>
          <p:nvPr/>
        </p:nvSpPr>
        <p:spPr>
          <a:xfrm>
            <a:off x="3878429" y="6372225"/>
            <a:ext cx="1737360" cy="365760"/>
          </a:xfrm>
          <a:prstGeom prst="rect">
            <a:avLst/>
          </a:prstGeom>
          <a:solidFill>
            <a:srgbClr val="002452"/>
          </a:solidFill>
          <a:ln w="28575">
            <a:solidFill>
              <a:srgbClr val="0024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Example</a:t>
            </a:r>
          </a:p>
        </p:txBody>
      </p:sp>
      <p:sp>
        <p:nvSpPr>
          <p:cNvPr id="10" name="Rectangle 9"/>
          <p:cNvSpPr/>
          <p:nvPr/>
        </p:nvSpPr>
        <p:spPr>
          <a:xfrm>
            <a:off x="5692952" y="6372225"/>
            <a:ext cx="1737360" cy="365760"/>
          </a:xfrm>
          <a:prstGeom prst="rect">
            <a:avLst/>
          </a:prstGeom>
          <a:solidFill>
            <a:schemeClr val="bg1"/>
          </a:solidFill>
          <a:ln w="28575">
            <a:solidFill>
              <a:srgbClr val="0024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2452"/>
                </a:solidFill>
              </a:rPr>
              <a:t>Tips</a:t>
            </a:r>
            <a:endParaRPr lang="en-US" b="1" dirty="0">
              <a:solidFill>
                <a:srgbClr val="002452"/>
              </a:solidFill>
            </a:endParaRPr>
          </a:p>
        </p:txBody>
      </p:sp>
      <p:pic>
        <p:nvPicPr>
          <p:cNvPr id="12" name="Picture 11"/>
          <p:cNvPicPr>
            <a:picLocks noChangeAspect="1"/>
          </p:cNvPicPr>
          <p:nvPr/>
        </p:nvPicPr>
        <p:blipFill rotWithShape="1">
          <a:blip r:embed="rId2">
            <a:extLst>
              <a:ext uri="{28A0092B-C50C-407E-A947-70E740481C1C}">
                <a14:useLocalDpi xmlns:a14="http://schemas.microsoft.com/office/drawing/2010/main" val="0"/>
              </a:ext>
            </a:extLst>
          </a:blip>
          <a:srcRect b="83562"/>
          <a:stretch/>
        </p:blipFill>
        <p:spPr>
          <a:xfrm>
            <a:off x="435152" y="3393276"/>
            <a:ext cx="10515600" cy="2236936"/>
          </a:xfrm>
          <a:prstGeom prst="rect">
            <a:avLst/>
          </a:prstGeom>
        </p:spPr>
      </p:pic>
    </p:spTree>
    <p:extLst>
      <p:ext uri="{BB962C8B-B14F-4D97-AF65-F5344CB8AC3E}">
        <p14:creationId xmlns:p14="http://schemas.microsoft.com/office/powerpoint/2010/main" val="6567934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III. Exams &amp; VEEs</a:t>
            </a:r>
            <a:endParaRPr lang="en-US" dirty="0"/>
          </a:p>
        </p:txBody>
      </p:sp>
      <p:sp>
        <p:nvSpPr>
          <p:cNvPr id="3" name="Rectangle 2"/>
          <p:cNvSpPr/>
          <p:nvPr/>
        </p:nvSpPr>
        <p:spPr>
          <a:xfrm>
            <a:off x="243840" y="1085368"/>
            <a:ext cx="11704320" cy="457200"/>
          </a:xfrm>
          <a:prstGeom prst="rect">
            <a:avLst/>
          </a:prstGeom>
          <a:solidFill>
            <a:srgbClr val="0068D6"/>
          </a:solidFill>
          <a:ln>
            <a:solidFill>
              <a:srgbClr val="0068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bg1"/>
                </a:solidFill>
              </a:rPr>
              <a:t>Passed and/or future sittings</a:t>
            </a:r>
            <a:endParaRPr lang="en-US" sz="2400" b="1" dirty="0">
              <a:solidFill>
                <a:schemeClr val="bg1"/>
              </a:solidFill>
            </a:endParaRPr>
          </a:p>
        </p:txBody>
      </p:sp>
      <p:sp>
        <p:nvSpPr>
          <p:cNvPr id="4" name="Rectangle 3"/>
          <p:cNvSpPr/>
          <p:nvPr/>
        </p:nvSpPr>
        <p:spPr>
          <a:xfrm>
            <a:off x="426720" y="1690682"/>
            <a:ext cx="11338560" cy="1737360"/>
          </a:xfrm>
          <a:prstGeom prst="rect">
            <a:avLst/>
          </a:prstGeom>
          <a:solidFill>
            <a:schemeClr val="bg1"/>
          </a:solidFill>
          <a:ln w="38100">
            <a:solidFill>
              <a:srgbClr val="0068D6"/>
            </a:solidFill>
          </a:ln>
        </p:spPr>
        <p:style>
          <a:lnRef idx="2">
            <a:schemeClr val="accent1">
              <a:shade val="50000"/>
            </a:schemeClr>
          </a:lnRef>
          <a:fillRef idx="1">
            <a:schemeClr val="accent1"/>
          </a:fillRef>
          <a:effectRef idx="0">
            <a:schemeClr val="accent1"/>
          </a:effectRef>
          <a:fontRef idx="minor">
            <a:schemeClr val="lt1"/>
          </a:fontRef>
        </p:style>
        <p:txBody>
          <a:bodyPr lIns="45720" rIns="0" rtlCol="0" anchor="ctr"/>
          <a:lstStyle/>
          <a:p>
            <a:pPr marL="342900" indent="-342900">
              <a:buFont typeface="Arial" charset="0"/>
              <a:buChar char="•"/>
            </a:pPr>
            <a:r>
              <a:rPr lang="en-US" sz="2000" dirty="0" smtClean="0">
                <a:solidFill>
                  <a:schemeClr val="tx1"/>
                </a:solidFill>
              </a:rPr>
              <a:t>Highlight this in its </a:t>
            </a:r>
            <a:r>
              <a:rPr lang="en-US" sz="2000" b="1" i="1" dirty="0" smtClean="0">
                <a:solidFill>
                  <a:schemeClr val="tx1"/>
                </a:solidFill>
              </a:rPr>
              <a:t>own section</a:t>
            </a:r>
          </a:p>
          <a:p>
            <a:pPr marL="342900" indent="-342900">
              <a:buFont typeface="Arial" charset="0"/>
              <a:buChar char="•"/>
            </a:pPr>
            <a:r>
              <a:rPr lang="en-US" sz="2000" b="1" i="1" dirty="0" smtClean="0">
                <a:solidFill>
                  <a:schemeClr val="tx1"/>
                </a:solidFill>
              </a:rPr>
              <a:t>Your score is not necessary</a:t>
            </a:r>
            <a:r>
              <a:rPr lang="en-US" sz="2000" dirty="0" smtClean="0">
                <a:solidFill>
                  <a:schemeClr val="tx1"/>
                </a:solidFill>
              </a:rPr>
              <a:t>. It is usually considered private information – therefore, unless you got a 10 and really want to put it on, you don’t need to</a:t>
            </a:r>
          </a:p>
          <a:p>
            <a:pPr marL="342900" indent="-342900">
              <a:buFont typeface="Arial" charset="0"/>
              <a:buChar char="•"/>
            </a:pPr>
            <a:r>
              <a:rPr lang="en-US" sz="2000" dirty="0" smtClean="0">
                <a:solidFill>
                  <a:schemeClr val="tx1"/>
                </a:solidFill>
              </a:rPr>
              <a:t>For most/all situations, the term </a:t>
            </a:r>
            <a:r>
              <a:rPr lang="en-US" sz="2000" b="1" i="1" dirty="0" smtClean="0">
                <a:solidFill>
                  <a:schemeClr val="tx1"/>
                </a:solidFill>
              </a:rPr>
              <a:t>“passed” </a:t>
            </a:r>
            <a:r>
              <a:rPr lang="en-US" sz="2000" dirty="0" smtClean="0">
                <a:solidFill>
                  <a:schemeClr val="tx1"/>
                </a:solidFill>
              </a:rPr>
              <a:t>will suffice</a:t>
            </a:r>
          </a:p>
          <a:p>
            <a:pPr marL="342900" indent="-342900">
              <a:buFont typeface="Arial" charset="0"/>
              <a:buChar char="•"/>
            </a:pPr>
            <a:r>
              <a:rPr lang="en-US" sz="2000" dirty="0" smtClean="0">
                <a:solidFill>
                  <a:schemeClr val="tx1"/>
                </a:solidFill>
              </a:rPr>
              <a:t>If you failed an exam, write </a:t>
            </a:r>
            <a:r>
              <a:rPr lang="en-US" sz="2000" b="1" i="1" dirty="0" smtClean="0">
                <a:solidFill>
                  <a:schemeClr val="tx1"/>
                </a:solidFill>
              </a:rPr>
              <a:t>“sitting for”</a:t>
            </a:r>
            <a:r>
              <a:rPr lang="en-US" sz="2000" dirty="0" smtClean="0">
                <a:solidFill>
                  <a:schemeClr val="tx1"/>
                </a:solidFill>
              </a:rPr>
              <a:t> the upcoming exam or don’t mention it</a:t>
            </a:r>
            <a:endParaRPr lang="en-US" sz="2000" dirty="0">
              <a:solidFill>
                <a:schemeClr val="tx1"/>
              </a:solidFill>
            </a:endParaRPr>
          </a:p>
        </p:txBody>
      </p:sp>
      <p:sp>
        <p:nvSpPr>
          <p:cNvPr id="6" name="Rectangle 5"/>
          <p:cNvSpPr/>
          <p:nvPr/>
        </p:nvSpPr>
        <p:spPr>
          <a:xfrm>
            <a:off x="249383" y="6372225"/>
            <a:ext cx="1737360" cy="365760"/>
          </a:xfrm>
          <a:prstGeom prst="rect">
            <a:avLst/>
          </a:prstGeom>
          <a:solidFill>
            <a:schemeClr val="bg1"/>
          </a:solidFill>
          <a:ln w="28575">
            <a:solidFill>
              <a:srgbClr val="0024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2452"/>
                </a:solidFill>
              </a:rPr>
              <a:t>Purpose</a:t>
            </a:r>
            <a:endParaRPr lang="en-US" b="1" dirty="0">
              <a:solidFill>
                <a:srgbClr val="002452"/>
              </a:solidFill>
            </a:endParaRPr>
          </a:p>
        </p:txBody>
      </p:sp>
      <p:sp>
        <p:nvSpPr>
          <p:cNvPr id="7" name="Rectangle 6"/>
          <p:cNvSpPr/>
          <p:nvPr/>
        </p:nvSpPr>
        <p:spPr>
          <a:xfrm>
            <a:off x="2063906" y="6372225"/>
            <a:ext cx="1737360" cy="365760"/>
          </a:xfrm>
          <a:prstGeom prst="rect">
            <a:avLst/>
          </a:prstGeom>
          <a:solidFill>
            <a:schemeClr val="bg1"/>
          </a:solidFill>
          <a:ln w="28575">
            <a:solidFill>
              <a:srgbClr val="0024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2452"/>
                </a:solidFill>
              </a:rPr>
              <a:t>Structure</a:t>
            </a:r>
            <a:endParaRPr lang="en-US" b="1" dirty="0">
              <a:solidFill>
                <a:srgbClr val="002452"/>
              </a:solidFill>
            </a:endParaRPr>
          </a:p>
        </p:txBody>
      </p:sp>
      <p:sp>
        <p:nvSpPr>
          <p:cNvPr id="8" name="Rectangle 7"/>
          <p:cNvSpPr/>
          <p:nvPr/>
        </p:nvSpPr>
        <p:spPr>
          <a:xfrm>
            <a:off x="3878429" y="6372225"/>
            <a:ext cx="1737360" cy="365760"/>
          </a:xfrm>
          <a:prstGeom prst="rect">
            <a:avLst/>
          </a:prstGeom>
          <a:solidFill>
            <a:srgbClr val="002452"/>
          </a:solidFill>
          <a:ln w="28575">
            <a:solidFill>
              <a:srgbClr val="0024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Example</a:t>
            </a:r>
          </a:p>
        </p:txBody>
      </p:sp>
      <p:sp>
        <p:nvSpPr>
          <p:cNvPr id="9" name="Rectangle 8"/>
          <p:cNvSpPr/>
          <p:nvPr/>
        </p:nvSpPr>
        <p:spPr>
          <a:xfrm>
            <a:off x="5692952" y="6372225"/>
            <a:ext cx="1737360" cy="365760"/>
          </a:xfrm>
          <a:prstGeom prst="rect">
            <a:avLst/>
          </a:prstGeom>
          <a:solidFill>
            <a:schemeClr val="bg1"/>
          </a:solidFill>
          <a:ln w="28575">
            <a:solidFill>
              <a:srgbClr val="0024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2452"/>
                </a:solidFill>
              </a:rPr>
              <a:t>Tips</a:t>
            </a:r>
            <a:endParaRPr lang="en-US" b="1" dirty="0">
              <a:solidFill>
                <a:srgbClr val="002452"/>
              </a:solidFill>
            </a:endParaRPr>
          </a:p>
        </p:txBody>
      </p:sp>
      <p:pic>
        <p:nvPicPr>
          <p:cNvPr id="10" name="Picture 9"/>
          <p:cNvPicPr>
            <a:picLocks noChangeAspect="1"/>
          </p:cNvPicPr>
          <p:nvPr/>
        </p:nvPicPr>
        <p:blipFill rotWithShape="1">
          <a:blip r:embed="rId2">
            <a:extLst>
              <a:ext uri="{28A0092B-C50C-407E-A947-70E740481C1C}">
                <a14:useLocalDpi xmlns:a14="http://schemas.microsoft.com/office/drawing/2010/main" val="0"/>
              </a:ext>
            </a:extLst>
          </a:blip>
          <a:srcRect t="16345" b="77981"/>
          <a:stretch/>
        </p:blipFill>
        <p:spPr>
          <a:xfrm>
            <a:off x="435152" y="3571274"/>
            <a:ext cx="10515600" cy="772245"/>
          </a:xfrm>
          <a:prstGeom prst="rect">
            <a:avLst/>
          </a:prstGeom>
        </p:spPr>
      </p:pic>
      <p:pic>
        <p:nvPicPr>
          <p:cNvPr id="11" name="Picture 10"/>
          <p:cNvPicPr>
            <a:picLocks noChangeAspect="1"/>
          </p:cNvPicPr>
          <p:nvPr/>
        </p:nvPicPr>
        <p:blipFill rotWithShape="1">
          <a:blip r:embed="rId3">
            <a:extLst>
              <a:ext uri="{28A0092B-C50C-407E-A947-70E740481C1C}">
                <a14:useLocalDpi xmlns:a14="http://schemas.microsoft.com/office/drawing/2010/main" val="0"/>
              </a:ext>
            </a:extLst>
          </a:blip>
          <a:srcRect t="22501" b="68828"/>
          <a:stretch/>
        </p:blipFill>
        <p:spPr>
          <a:xfrm>
            <a:off x="435152" y="4486751"/>
            <a:ext cx="10515600" cy="1180017"/>
          </a:xfrm>
          <a:prstGeom prst="rect">
            <a:avLst/>
          </a:prstGeom>
        </p:spPr>
      </p:pic>
    </p:spTree>
    <p:extLst>
      <p:ext uri="{BB962C8B-B14F-4D97-AF65-F5344CB8AC3E}">
        <p14:creationId xmlns:p14="http://schemas.microsoft.com/office/powerpoint/2010/main" val="66225765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3411</TotalTime>
  <Words>747</Words>
  <Application>Microsoft Office PowerPoint</Application>
  <PresentationFormat>Widescreen</PresentationFormat>
  <Paragraphs>152</Paragraphs>
  <Slides>17</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Calibri Light</vt:lpstr>
      <vt:lpstr>Century</vt:lpstr>
      <vt:lpstr>Wingdings</vt:lpstr>
      <vt:lpstr>Office Theme</vt:lpstr>
      <vt:lpstr>Resume Workshop</vt:lpstr>
      <vt:lpstr>Agenda</vt:lpstr>
      <vt:lpstr>Is Your Resume Ready?</vt:lpstr>
      <vt:lpstr>Purpose of the Resume</vt:lpstr>
      <vt:lpstr>Structure of an Actuarial Resume</vt:lpstr>
      <vt:lpstr>Resume Walk Through</vt:lpstr>
      <vt:lpstr>I. Title</vt:lpstr>
      <vt:lpstr>II. Education</vt:lpstr>
      <vt:lpstr>III. Exams &amp; VEEs</vt:lpstr>
      <vt:lpstr>IV. Relevant Work Experience</vt:lpstr>
      <vt:lpstr>V. Leadership &amp; Activities</vt:lpstr>
      <vt:lpstr>VI. Skills &amp; Honors</vt:lpstr>
      <vt:lpstr>VII. Additional</vt:lpstr>
      <vt:lpstr>Tips</vt:lpstr>
      <vt:lpstr>Questions?</vt:lpstr>
      <vt:lpstr>Appendix I: Blank Resume Templates &amp; Samples</vt:lpstr>
      <vt:lpstr>Appendix II: Additional 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kelly tamburo</dc:creator>
  <cp:lastModifiedBy>John Z Miller</cp:lastModifiedBy>
  <cp:revision>33</cp:revision>
  <dcterms:created xsi:type="dcterms:W3CDTF">2017-08-15T14:34:48Z</dcterms:created>
  <dcterms:modified xsi:type="dcterms:W3CDTF">2017-08-29T20:13:44Z</dcterms:modified>
</cp:coreProperties>
</file>